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8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3.xml" ContentType="application/vnd.openxmlformats-officedocument.theme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firstSlideNum="1" rtl="0" saveSubsetFonts="0" serverZoom="0" showSpecialPlsOnTitleSld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type="screen4x3" cy="6858000" cx="9144000"/>
  <p:notesSz cx="6858000" cy="9144000"/>
  <p:defaultTextStyle>
    <a:lvl1pPr algn="l" fontAlgn="base" indent="0" latinLnBrk="1" marL="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rgbClr val="FF0000"/>
        </a:solidFill>
        <a:latin typeface="Arial" pitchFamily="34" charset="0"/>
        <a:sym typeface="Arial" pitchFamily="34" charset="0"/>
      </a:defRPr>
    </a:lvl1pPr>
    <a:lvl2pPr algn="l" fontAlgn="base" indent="0" latinLnBrk="1" marL="4572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rgbClr val="FF0000"/>
        </a:solidFill>
        <a:latin typeface="Arial" pitchFamily="34" charset="0"/>
        <a:sym typeface="Arial" pitchFamily="34" charset="0"/>
      </a:defRPr>
    </a:lvl2pPr>
    <a:lvl3pPr algn="l" fontAlgn="base" indent="0" latinLnBrk="1" marL="9144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rgbClr val="FF0000"/>
        </a:solidFill>
        <a:latin typeface="Arial" pitchFamily="34" charset="0"/>
        <a:sym typeface="Arial" pitchFamily="34" charset="0"/>
      </a:defRPr>
    </a:lvl3pPr>
    <a:lvl4pPr algn="l" fontAlgn="base" indent="0" latinLnBrk="1" marL="13716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rgbClr val="FF0000"/>
        </a:solidFill>
        <a:latin typeface="Arial" pitchFamily="34" charset="0"/>
        <a:sym typeface="Arial" pitchFamily="34" charset="0"/>
      </a:defRPr>
    </a:lvl4pPr>
    <a:lvl5pPr algn="l" fontAlgn="base" indent="0" latinLnBrk="1" marL="18288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800" i="0" u="none">
        <a:solidFill>
          <a:srgbClr val="FF0000"/>
        </a:solidFill>
        <a:latin typeface="Arial" pitchFamily="34" charset="0"/>
        <a:sym typeface="Arial" pitchFamily="34" charset="0"/>
      </a:defRPr>
    </a:lvl5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View">
  <p:normalViewPr showOutlineIcons="1" snapVertSplitter="0" vertBarState="restored" horzBarState="restored" preferSingleView="0">
    <p:restoredLeft sz="15620"/>
    <p:restoredTop sz="94660"/>
  </p:normalViewPr>
  <p:slideViewPr>
    <p:cSldViewPr showGuides="0" snapToGrid="1" snapToObjects="0">
      <p:cViewPr varScale="1">
        <p:scale>
          <a:sx n="72" d="100"/>
          <a:sy n="72" d="100"/>
        </p:scale>
        <p:origin x="540" y="54"/>
      </p:cViewPr>
      <p:guideLst>
        <p:guide orient="horz" pos="2160"/>
        <p:guide orient="vert" pos="2880"/>
      </p:guideLst>
    </p:cSldViewPr>
  </p:slideViewPr>
  <p:gridSpacing cx="0" cy="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tableStyles" Target="tableStyles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3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935" name=""/>
          <p:cNvSpPr/>
          <p:nvPr>
            <p:ph type="hdr" sz="quarter" idx="0"/>
          </p:nvPr>
        </p:nvSpPr>
        <p:spPr>
          <a:xfrm rot="0">
            <a:off x="0" y="0"/>
            <a:ext cx="2971800" cy="457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p>
            <a:pPr eaLnBrk="1" hangingPunct="1" latinLnBrk="1" lvl="0"/>
            <a:endParaRPr altLang="en-US" sz="1200" lang="en-US"/>
          </a:p>
        </p:txBody>
      </p:sp>
      <p:sp>
        <p:nvSpPr>
          <p:cNvPr id="1048936" name=""/>
          <p:cNvSpPr/>
          <p:nvPr>
            <p:ph type="dt" sz="full" idx="1"/>
          </p:nvPr>
        </p:nvSpPr>
        <p:spPr>
          <a:xfrm rot="0">
            <a:off x="3886200" y="0"/>
            <a:ext cx="2971800" cy="457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p>
            <a:pPr algn="r" eaLnBrk="1" hangingPunct="1" latinLnBrk="1" lvl="0"/>
            <a:endParaRPr altLang="en-US" sz="1200" lang="en-US"/>
          </a:p>
        </p:txBody>
      </p:sp>
      <p:sp>
        <p:nvSpPr>
          <p:cNvPr id="1048937" name=""/>
          <p:cNvSpPr/>
          <p:nvPr>
            <p:ph type="sldImg" sz="full" idx="2"/>
          </p:nvPr>
        </p:nvSpPr>
        <p:spPr>
          <a:xfrm rot="0">
            <a:off x="1143000" y="685800"/>
            <a:ext cx="4572000" cy="342900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bIns="45720" lIns="91440" rIns="91440" tIns="45720" vert="horz"/>
          <a:p/>
        </p:txBody>
      </p:sp>
      <p:sp>
        <p:nvSpPr>
          <p:cNvPr id="1048938" name=""/>
          <p:cNvSpPr/>
          <p:nvPr>
            <p:ph type="body" sz="quarter" idx="3"/>
          </p:nvPr>
        </p:nvSpPr>
        <p:spPr>
          <a:xfrm rot="0">
            <a:off x="914400" y="4343400"/>
            <a:ext cx="5029200" cy="41148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p>
            <a:pPr lvl="0"/>
            <a:r>
              <a:rPr altLang="en-US" lang="en-US"/>
              <a:t>Click to edit Master text styles</a:t>
            </a:r>
          </a:p>
          <a:p>
            <a:pPr lvl="1"/>
            <a:r>
              <a:rPr altLang="en-US" lang="en-US"/>
              <a:t>Second level</a:t>
            </a:r>
          </a:p>
          <a:p>
            <a:pPr lvl="2"/>
            <a:r>
              <a:rPr altLang="en-US" lang="en-US"/>
              <a:t>Third level</a:t>
            </a:r>
          </a:p>
          <a:p>
            <a:pPr lvl="3"/>
            <a:r>
              <a:rPr altLang="en-US" lang="en-US"/>
              <a:t>Fourth level</a:t>
            </a:r>
          </a:p>
          <a:p>
            <a:pPr lvl="4"/>
            <a:r>
              <a:rPr altLang="en-US" lang="en-US"/>
              <a:t>Fifth level</a:t>
            </a:r>
          </a:p>
        </p:txBody>
      </p:sp>
      <p:sp>
        <p:nvSpPr>
          <p:cNvPr id="1048939" name=""/>
          <p:cNvSpPr/>
          <p:nvPr>
            <p:ph type="ftr" sz="quarter" idx="4"/>
          </p:nvPr>
        </p:nvSpPr>
        <p:spPr>
          <a:xfrm rot="0">
            <a:off x="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eaLnBrk="1" hangingPunct="1" latinLnBrk="1" lvl="0"/>
            <a:endParaRPr altLang="en-US" sz="1200" lang="en-US"/>
          </a:p>
        </p:txBody>
      </p:sp>
      <p:sp>
        <p:nvSpPr>
          <p:cNvPr id="1048940" name=""/>
          <p:cNvSpPr/>
          <p:nvPr>
            <p:ph type="sldNum" sz="quarter" idx="5"/>
          </p:nvPr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</p:spTree>
  </p:cSld>
  <p:clrMap accent1="dk1" accent2="dk1" accent3="dk1" accent4="dk1" accent5="dk1" accent6="dk1" bg1="dk1" bg2="dk1" tx1="dk1" tx2="dk1" hlink="dk1" folHlink="dk1"/>
  <p:notesStyle>
    <a:lvl1pPr algn="l" fontAlgn="base" indent="0" latinLnBrk="1" marL="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sym typeface="Arial" pitchFamily="34" charset="0"/>
      </a:defRPr>
    </a:lvl1pPr>
    <a:lvl2pPr algn="l" fontAlgn="base" indent="0" latinLnBrk="1" marL="4572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sym typeface="Arial" pitchFamily="34" charset="0"/>
      </a:defRPr>
    </a:lvl2pPr>
    <a:lvl3pPr algn="l" fontAlgn="base" indent="0" latinLnBrk="1" marL="9144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sym typeface="Arial" pitchFamily="34" charset="0"/>
      </a:defRPr>
    </a:lvl3pPr>
    <a:lvl4pPr algn="l" fontAlgn="base" indent="0" latinLnBrk="1" marL="13716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sym typeface="Arial" pitchFamily="34" charset="0"/>
      </a:defRPr>
    </a:lvl4pPr>
    <a:lvl5pPr algn="l" fontAlgn="base" indent="0" latinLnBrk="1" marL="18288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Arial" pitchFamily="34" charset="0"/>
        <a:sym typeface="Arial" pitchFamily="34" charset="0"/>
      </a:defRPr>
    </a:lvl5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56.xml.rels><?xml version="1.0" encoding="UTF-8" standalone="yes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</file>

<file path=ppt/notesSlides/_rels/notesSlide57.xml.rels><?xml version="1.0" encoding="UTF-8" standalone="yes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</file>

<file path=ppt/notesSlides/_rels/notesSlide58.xml.rels><?xml version="1.0" encoding="UTF-8" standalone="yes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59.xml.rels><?xml version="1.0" encoding="UTF-8" standalone="yes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60.xml.rels><?xml version="1.0" encoding="UTF-8" standalone="yes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_rels/notesSlide61.xml.rels><?xml version="1.0" encoding="UTF-8" standalone="yes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</file>

<file path=ppt/notesSlides/_rels/notesSlide62.xml.rels><?xml version="1.0" encoding="UTF-8" standalone="yes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</file>

<file path=ppt/notesSlides/_rels/notesSlide63.xml.rels><?xml version="1.0" encoding="UTF-8" standalone="yes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</file>

<file path=ppt/notesSlides/_rels/notesSlide6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</file>

<file path=ppt/notesSlides/_rels/notesSlide6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</file>

<file path=ppt/notesSlides/_rels/notesSlide6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</file>

<file path=ppt/notesSlides/_rels/notesSlide67.xml.rels><?xml version="1.0" encoding="UTF-8" standalone="yes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</file>

<file path=ppt/notesSlides/_rels/notesSlide68.xml.rels><?xml version="1.0" encoding="UTF-8" standalone="yes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83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584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585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33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34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35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38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39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40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44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45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46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48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49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50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52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53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54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57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58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59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62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63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64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67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68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69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72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73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74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77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78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79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91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592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593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80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81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82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85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86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87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90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91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92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r>
              <a:rPr altLang="en-US" lang="en-US"/>
              <a:t>Expl of glycoprotein is abo blood group</a:t>
            </a:r>
            <a:endParaRPr altLang="en-US"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95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96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97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00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01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02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05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06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07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10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11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12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14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15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16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19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20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21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24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25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26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98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599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00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29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30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31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34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35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36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39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40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41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44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45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46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49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50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51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54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55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56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59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60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61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64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65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66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69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70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71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74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75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76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03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04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05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79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80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81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84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85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86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87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88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89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92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93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94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97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798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799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02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03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04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07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08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09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12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13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14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17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18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19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22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23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24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08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09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10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26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27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28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30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31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32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33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34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35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38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39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40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43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44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45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48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49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50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53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54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55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58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59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60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63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64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65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66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67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68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12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13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14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71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72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73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76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77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78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81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82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83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86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87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88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91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92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93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96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897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898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901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902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903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906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907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908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910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911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912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16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17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18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21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22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23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28" name=""/>
          <p:cNvSpPr txBox="1"/>
          <p:nvPr/>
        </p:nvSpPr>
        <p:spPr>
          <a:xfrm rot="0">
            <a:off x="3886200" y="8686800"/>
            <a:ext cx="2971800" cy="457200"/>
          </a:xfrm>
          <a:prstGeom prst="rect"/>
          <a:noFill/>
          <a:ln>
            <a:noFill/>
          </a:ln>
        </p:spPr>
        <p:txBody>
          <a:bodyPr anchor="b" bIns="45720" lIns="91440" rIns="91440" tIns="45720" vert="horz"/>
          <a:p>
            <a:pPr algn="r" eaLnBrk="1" hangingPunct="1" latinLnBrk="1" lvl="0"/>
            <a:fld id="{566ABCEB-ACFC-4714-9973-3DA970169C29}" type="slidenum">
              <a:rPr altLang="en-US" sz="1200" lang="en-US"/>
              <a:pPr algn="r" eaLnBrk="1" hangingPunct="1" latinLnBrk="1" lvl="0"/>
            </a:fld>
            <a:endParaRPr altLang="en-US" sz="1200" lang="en-US"/>
          </a:p>
        </p:txBody>
      </p:sp>
      <p:sp>
        <p:nvSpPr>
          <p:cNvPr id="1048629" name=""/>
          <p:cNvSpPr/>
          <p:nvPr>
            <p:ph type="sldImg" sz="full" idx="0"/>
          </p:nvPr>
        </p:nvSpPr>
        <p:spPr>
          <a:xfrm rot="0">
            <a:off x="1143000" y="685800"/>
            <a:ext cx="4572000" cy="3429000"/>
          </a:xfrm>
          <a:prstGeom prst="rect"/>
        </p:spPr>
        <p:txBody>
          <a:bodyPr anchor="ctr" bIns="45720" lIns="91440" rIns="91440" tIns="45720" vert="horz"/>
          <a:p/>
        </p:txBody>
      </p:sp>
      <p:sp>
        <p:nvSpPr>
          <p:cNvPr id="1048630" name=""/>
          <p:cNvSpPr/>
          <p:nvPr>
            <p:ph type="body" sz="full" idx="1"/>
          </p:nvPr>
        </p:nvSpPr>
        <p:spPr>
          <a:xfrm rot="0">
            <a:off x="914400" y="4343400"/>
            <a:ext cx="5029200" cy="4114800"/>
          </a:xfrm>
          <a:prstGeom prst="rect"/>
        </p:spPr>
        <p:txBody>
          <a:bodyPr anchor="t" bIns="45720" lIns="91440" rIns="91440" tIns="45720" vert="horz"/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14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3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3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AndObj">
  <p:cSld name="Title, Text, and Content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9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9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9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5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16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indent="0" marL="0">
              <a:buNone/>
              <a:defRPr sz="2400"/>
            </a:lvl1pPr>
            <a:lvl2pPr indent="0" marL="457200">
              <a:buNone/>
              <a:defRPr sz="2000"/>
            </a:lvl2pPr>
            <a:lvl3pPr indent="0" marL="914400">
              <a:buNone/>
              <a:defRPr sz="18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1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91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21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922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9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924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26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927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29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3200" i="0" kern="1200" kumimoji="0" lang="en-US" noProof="0" normalizeH="0" spc="0" strike="noStrike" u="none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930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white">
      <p:bgPr>
        <a:solidFill>
          <a:schemeClr val="lt1"/>
        </a:solidFill>
      </p:bgPr>
    </p:bg>
    <p:spTree>
      <p:nvGrpSpPr>
        <p:cNvPr id="2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76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p>
            <a:pPr lvl="0"/>
            <a:r>
              <a:rPr altLang="en-US" lang="en-US"/>
              <a:t>Click to edit Master title style</a:t>
            </a:r>
          </a:p>
        </p:txBody>
      </p:sp>
      <p:sp>
        <p:nvSpPr>
          <p:cNvPr id="1048577" name=""/>
          <p:cNvSpPr/>
          <p:nvPr>
            <p:ph type="body" sz="full" idx="1"/>
          </p:nvPr>
        </p:nvSpPr>
        <p:spPr>
          <a:xfrm rot="0">
            <a:off x="457200" y="1600200"/>
            <a:ext cx="8229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p>
            <a:pPr lvl="0"/>
            <a:r>
              <a:rPr altLang="en-US" lang="en-US"/>
              <a:t>Click to edit Master text styles</a:t>
            </a:r>
          </a:p>
          <a:p>
            <a:pPr lvl="1"/>
            <a:r>
              <a:rPr altLang="en-US" lang="en-US"/>
              <a:t>Second level</a:t>
            </a:r>
          </a:p>
          <a:p>
            <a:pPr lvl="2"/>
            <a:r>
              <a:rPr altLang="en-US" lang="en-US"/>
              <a:t>Third level</a:t>
            </a:r>
          </a:p>
          <a:p>
            <a:pPr lvl="3"/>
            <a:r>
              <a:rPr altLang="en-US" lang="en-US"/>
              <a:t>Fourth level</a:t>
            </a:r>
          </a:p>
          <a:p>
            <a:pPr lvl="4"/>
            <a:r>
              <a:rPr altLang="en-US" lang="en-US"/>
              <a:t>Fifth level</a:t>
            </a:r>
          </a:p>
        </p:txBody>
      </p:sp>
      <p:sp>
        <p:nvSpPr>
          <p:cNvPr id="1048578" name=""/>
          <p:cNvSpPr/>
          <p:nvPr>
            <p:ph type="dt" sz="half" idx="2"/>
          </p:nvPr>
        </p:nvSpPr>
        <p:spPr>
          <a:xfrm rot="0">
            <a:off x="457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79" name=""/>
          <p:cNvSpPr/>
          <p:nvPr>
            <p:ph type="ftr" sz="quarter" idx="3"/>
          </p:nvPr>
        </p:nvSpPr>
        <p:spPr>
          <a:xfrm rot="0">
            <a:off x="3124200" y="6245225"/>
            <a:ext cx="2895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ctr" eaLnBrk="1" hangingPunct="1" latinLnBrk="1" lvl="0"/>
            <a:endParaRPr altLang="en-US" sz="1400" lang="en-US">
              <a:solidFill>
                <a:schemeClr val="dk1"/>
              </a:solidFill>
            </a:endParaRPr>
          </a:p>
        </p:txBody>
      </p:sp>
      <p:sp>
        <p:nvSpPr>
          <p:cNvPr id="1048580" name=""/>
          <p:cNvSpPr/>
          <p:nvPr>
            <p:ph type="sldNum" sz="quarter" idx="4"/>
          </p:nvPr>
        </p:nvSpPr>
        <p:spPr>
          <a:xfrm rot="0">
            <a:off x="6553200" y="6245225"/>
            <a:ext cx="2133600" cy="47625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sz="1400" lang="en-US">
                <a:solidFill>
                  <a:schemeClr val="dk1"/>
                </a:solidFill>
              </a:rPr>
              <a:pPr algn="r" eaLnBrk="1" hangingPunct="1" latinLnBrk="1" lvl="0"/>
            </a:fld>
            <a:endParaRPr altLang="en-US" sz="1400" lang="en-US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sldNum="0"/>
  <p:txStyles>
    <p:titleStyle>
      <a:lvl1pPr algn="ctr" fontAlgn="base" rtl="0">
        <a:spcBef>
          <a:spcPct val="0"/>
        </a:spcBef>
        <a:spcAft>
          <a:spcPct val="0"/>
        </a:spcAft>
        <a:defRPr b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fontAlgn="base" rtl="0">
        <a:spcBef>
          <a:spcPct val="0"/>
        </a:spcBef>
        <a:spcAft>
          <a:spcPct val="0"/>
        </a:spcAft>
        <a:defRPr b="1" sz="4400">
          <a:solidFill>
            <a:schemeClr val="tx2"/>
          </a:solidFill>
          <a:latin typeface="Arial" panose="020B0604020202020204" pitchFamily="34" charset="0"/>
        </a:defRPr>
      </a:lvl2pPr>
      <a:lvl3pPr algn="ctr" fontAlgn="base" rtl="0">
        <a:spcBef>
          <a:spcPct val="0"/>
        </a:spcBef>
        <a:spcAft>
          <a:spcPct val="0"/>
        </a:spcAft>
        <a:defRPr b="1" sz="4400">
          <a:solidFill>
            <a:schemeClr val="tx2"/>
          </a:solidFill>
          <a:latin typeface="Arial" panose="020B0604020202020204" pitchFamily="34" charset="0"/>
        </a:defRPr>
      </a:lvl3pPr>
      <a:lvl4pPr algn="ctr" fontAlgn="base" rtl="0">
        <a:spcBef>
          <a:spcPct val="0"/>
        </a:spcBef>
        <a:spcAft>
          <a:spcPct val="0"/>
        </a:spcAft>
        <a:defRPr b="1" sz="4400">
          <a:solidFill>
            <a:schemeClr val="tx2"/>
          </a:solidFill>
          <a:latin typeface="Arial" panose="020B0604020202020204" pitchFamily="34" charset="0"/>
        </a:defRPr>
      </a:lvl4pPr>
      <a:lvl5pPr algn="ctr" fontAlgn="base" rtl="0">
        <a:spcBef>
          <a:spcPct val="0"/>
        </a:spcBef>
        <a:spcAft>
          <a:spcPct val="0"/>
        </a:spcAft>
        <a:defRPr b="1" sz="4400">
          <a:solidFill>
            <a:schemeClr val="tx2"/>
          </a:solidFill>
          <a:latin typeface="Arial" panose="020B0604020202020204" pitchFamily="34" charset="0"/>
        </a:defRPr>
      </a:lvl5pPr>
      <a:lvl6pPr algn="ctr" fontAlgn="base" marL="457200" rtl="0">
        <a:spcBef>
          <a:spcPct val="0"/>
        </a:spcBef>
        <a:spcAft>
          <a:spcPct val="0"/>
        </a:spcAft>
        <a:defRPr b="1" sz="4400">
          <a:solidFill>
            <a:schemeClr val="tx2"/>
          </a:solidFill>
          <a:latin typeface="Arial" panose="020B0604020202020204" pitchFamily="34" charset="0"/>
        </a:defRPr>
      </a:lvl6pPr>
      <a:lvl7pPr algn="ctr" fontAlgn="base" marL="914400" rtl="0">
        <a:spcBef>
          <a:spcPct val="0"/>
        </a:spcBef>
        <a:spcAft>
          <a:spcPct val="0"/>
        </a:spcAft>
        <a:defRPr b="1" sz="4400">
          <a:solidFill>
            <a:schemeClr val="tx2"/>
          </a:solidFill>
          <a:latin typeface="Arial" panose="020B0604020202020204" pitchFamily="34" charset="0"/>
        </a:defRPr>
      </a:lvl7pPr>
      <a:lvl8pPr algn="ctr" fontAlgn="base" marL="1371600" rtl="0">
        <a:spcBef>
          <a:spcPct val="0"/>
        </a:spcBef>
        <a:spcAft>
          <a:spcPct val="0"/>
        </a:spcAft>
        <a:defRPr b="1" sz="4400">
          <a:solidFill>
            <a:schemeClr val="tx2"/>
          </a:solidFill>
          <a:latin typeface="Arial" panose="020B0604020202020204" pitchFamily="34" charset="0"/>
        </a:defRPr>
      </a:lvl8pPr>
      <a:lvl9pPr algn="ctr" fontAlgn="base" marL="1828800" rtl="0">
        <a:spcBef>
          <a:spcPct val="0"/>
        </a:spcBef>
        <a:spcAft>
          <a:spcPct val="0"/>
        </a:spcAft>
        <a:defRPr b="1"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algn="l" fontAlgn="base" indent="-342900" marL="342900" rtl="0">
        <a:spcBef>
          <a:spcPct val="20000"/>
        </a:spcBef>
        <a:spcAft>
          <a:spcPct val="0"/>
        </a:spcAft>
        <a:buChar char="•"/>
        <a:defRPr sz="3200" kern="1200">
          <a:solidFill>
            <a:srgbClr val="000066"/>
          </a:solidFill>
          <a:latin typeface="+mn-lt"/>
          <a:ea typeface="+mn-ea"/>
          <a:cs typeface="+mn-cs"/>
        </a:defRPr>
      </a:lvl1pPr>
      <a:lvl2pPr algn="l" fontAlgn="base" indent="-285750" marL="742950" rtl="0">
        <a:spcBef>
          <a:spcPct val="20000"/>
        </a:spcBef>
        <a:spcAft>
          <a:spcPct val="0"/>
        </a:spcAft>
        <a:buChar char="–"/>
        <a:defRPr sz="2800" kern="1200">
          <a:solidFill>
            <a:srgbClr val="000066"/>
          </a:solidFill>
          <a:latin typeface="+mn-lt"/>
          <a:ea typeface="+mn-ea"/>
          <a:cs typeface="+mn-cs"/>
        </a:defRPr>
      </a:lvl2pPr>
      <a:lvl3pPr algn="l" fontAlgn="base" indent="-228600" marL="1143000" rtl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fontAlgn="base" indent="-228600" marL="1600200" rtl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fontAlgn="base" indent="-228600" marL="2057400" rtl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9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0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6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7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3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34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5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2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3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4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5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6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7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9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0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1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2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6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9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1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2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4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5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6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8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bg bwMode="white">
      <p:bgPr>
        <a:solidFill>
          <a:schemeClr val="lt1"/>
        </a:solidFill>
      </p:bgPr>
    </p:bg>
    <p:spTree>
      <p:nvGrpSpPr>
        <p:cNvPr id="2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52" name="" descr="figure 5-1c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-457200" y="-119062"/>
            <a:ext cx="10058400" cy="7097712"/>
          </a:xfrm>
          <a:prstGeom prst="rect"/>
          <a:noFill/>
          <a:ln>
            <a:noFill/>
          </a:ln>
        </p:spPr>
      </p:pic>
      <p:sp>
        <p:nvSpPr>
          <p:cNvPr id="1048581" name=""/>
          <p:cNvSpPr/>
          <p:nvPr>
            <p:ph type="title" sz="full" idx="0"/>
          </p:nvPr>
        </p:nvSpPr>
        <p:spPr>
          <a:xfrm rot="0">
            <a:off x="457200" y="1600200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Cell Structure and Function</a:t>
            </a:r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1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26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Cell Types</a:t>
            </a:r>
          </a:p>
        </p:txBody>
      </p:sp>
      <p:sp>
        <p:nvSpPr>
          <p:cNvPr id="1048627" name=""/>
          <p:cNvSpPr/>
          <p:nvPr>
            <p:ph type="body" sz="half" idx="1"/>
          </p:nvPr>
        </p:nvSpPr>
        <p:spPr>
          <a:xfrm rot="0">
            <a:off x="990600" y="2590800"/>
            <a:ext cx="2743200" cy="2057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indent="-342900" marL="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0066"/>
                </a:solidFill>
              </a:defRPr>
            </a:lvl1pPr>
            <a:lvl2pPr indent="-285750" marL="74295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66"/>
                </a:solidFill>
              </a:defRPr>
            </a:lvl2pPr>
            <a:lvl3pPr indent="-228600" marL="11430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</a:defRPr>
            </a:lvl3pPr>
            <a:lvl4pPr indent="-228600" marL="16002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</a:defRPr>
            </a:lvl4pPr>
            <a:lvl5pPr indent="-228600" marL="2057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</a:defRPr>
            </a:lvl5pPr>
          </a:lstStyle>
          <a:p>
            <a:pPr eaLnBrk="1" hangingPunct="1" latinLnBrk="1" lvl="0"/>
            <a:r>
              <a:rPr altLang="en-US" lang="en-US"/>
              <a:t>Prokaryotic 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Eukaryotic</a:t>
            </a:r>
          </a:p>
        </p:txBody>
      </p:sp>
      <p:pic>
        <p:nvPicPr>
          <p:cNvPr id="2097160" name="" descr="figure 5-e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657600" y="1676400"/>
            <a:ext cx="4876800" cy="470376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1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61" name="" descr="figure 5-4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600200" y="3014662"/>
            <a:ext cx="6019800" cy="3563937"/>
          </a:xfrm>
          <a:prstGeom prst="rect"/>
          <a:noFill/>
          <a:ln>
            <a:noFill/>
          </a:ln>
        </p:spPr>
      </p:pic>
      <p:sp>
        <p:nvSpPr>
          <p:cNvPr id="1048631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Prokaryotic Cells</a:t>
            </a:r>
          </a:p>
        </p:txBody>
      </p:sp>
      <p:sp>
        <p:nvSpPr>
          <p:cNvPr id="1048632" name=""/>
          <p:cNvSpPr/>
          <p:nvPr>
            <p:ph type="body" sz="full" idx="1"/>
          </p:nvPr>
        </p:nvSpPr>
        <p:spPr>
          <a:xfrm rot="0">
            <a:off x="1524000" y="1600200"/>
            <a:ext cx="6781800" cy="13716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First cell type on earth</a:t>
            </a:r>
          </a:p>
          <a:p>
            <a:pPr eaLnBrk="1" hangingPunct="1" latinLnBrk="1" lvl="0"/>
            <a:r>
              <a:rPr altLang="en-US" lang="en-US"/>
              <a:t>Cell type of Bacteria and Archaea</a:t>
            </a:r>
          </a:p>
        </p:txBody>
      </p:sp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1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62" name="" descr="figure 5-4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905000" y="3429000"/>
            <a:ext cx="5334000" cy="3157537"/>
          </a:xfrm>
          <a:prstGeom prst="rect"/>
          <a:noFill/>
          <a:ln>
            <a:noFill/>
          </a:ln>
        </p:spPr>
      </p:pic>
      <p:sp>
        <p:nvSpPr>
          <p:cNvPr id="1048636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Prokaryotic Cells</a:t>
            </a:r>
          </a:p>
        </p:txBody>
      </p:sp>
      <p:sp>
        <p:nvSpPr>
          <p:cNvPr id="1048637" name=""/>
          <p:cNvSpPr/>
          <p:nvPr>
            <p:ph type="body" sz="full" idx="1"/>
          </p:nvPr>
        </p:nvSpPr>
        <p:spPr>
          <a:xfrm rot="0">
            <a:off x="838200" y="1600200"/>
            <a:ext cx="7696200" cy="1981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No membrane bound nucleus</a:t>
            </a:r>
          </a:p>
          <a:p>
            <a:pPr eaLnBrk="1" hangingPunct="1" latinLnBrk="1" lvl="0"/>
            <a:r>
              <a:rPr altLang="en-US" lang="en-US"/>
              <a:t>Nucleoid = region of DNA concentration</a:t>
            </a:r>
          </a:p>
          <a:p>
            <a:pPr eaLnBrk="1" hangingPunct="1" latinLnBrk="1" lvl="0"/>
            <a:r>
              <a:rPr altLang="en-US" lang="en-US"/>
              <a:t>Organelles not bound by membranes</a:t>
            </a:r>
          </a:p>
        </p:txBody>
      </p:sp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2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41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Eukaryotic Cells</a:t>
            </a:r>
          </a:p>
        </p:txBody>
      </p:sp>
      <p:sp>
        <p:nvSpPr>
          <p:cNvPr id="1048642" name=""/>
          <p:cNvSpPr/>
          <p:nvPr>
            <p:ph type="body" sz="full" idx="1"/>
          </p:nvPr>
        </p:nvSpPr>
        <p:spPr>
          <a:xfrm rot="0">
            <a:off x="1600200" y="1219200"/>
            <a:ext cx="5867400" cy="2438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Nucleus bound by membrane</a:t>
            </a:r>
          </a:p>
          <a:p>
            <a:pPr eaLnBrk="1" hangingPunct="1" latinLnBrk="1" lvl="0"/>
            <a:r>
              <a:rPr altLang="en-US" lang="en-US"/>
              <a:t>Include fungi, protists, plant, and animal cells</a:t>
            </a:r>
          </a:p>
          <a:p>
            <a:pPr eaLnBrk="1" hangingPunct="1" latinLnBrk="1" lvl="0"/>
            <a:r>
              <a:rPr altLang="en-US" lang="en-US"/>
              <a:t>Possess many organelles</a:t>
            </a:r>
          </a:p>
        </p:txBody>
      </p:sp>
      <p:sp>
        <p:nvSpPr>
          <p:cNvPr id="1048643" name=""/>
          <p:cNvSpPr txBox="1"/>
          <p:nvPr/>
        </p:nvSpPr>
        <p:spPr>
          <a:xfrm rot="0">
            <a:off x="5334000" y="6080125"/>
            <a:ext cx="1905000" cy="396875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en-US" b="1" sz="2000" lang="en-US">
                <a:solidFill>
                  <a:schemeClr val="dk1"/>
                </a:solidFill>
              </a:rPr>
              <a:t>Protozoan</a:t>
            </a:r>
          </a:p>
        </p:txBody>
      </p:sp>
      <p:pic>
        <p:nvPicPr>
          <p:cNvPr id="2097163" name="" descr="figure 5-c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828800" y="3671887"/>
            <a:ext cx="3505200" cy="280511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2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47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Representative Animal Cell</a:t>
            </a:r>
          </a:p>
        </p:txBody>
      </p:sp>
      <p:pic>
        <p:nvPicPr>
          <p:cNvPr id="2097164" name="" descr="figure 5-5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3212" y="1676400"/>
            <a:ext cx="8535988" cy="47196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2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65" name="" descr="figure 5-6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3212" y="1336675"/>
            <a:ext cx="8535988" cy="5445125"/>
          </a:xfrm>
          <a:prstGeom prst="rect"/>
          <a:noFill/>
          <a:ln>
            <a:noFill/>
          </a:ln>
        </p:spPr>
      </p:pic>
      <p:sp>
        <p:nvSpPr>
          <p:cNvPr id="1048651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Representative Plant Cell</a:t>
            </a:r>
          </a:p>
        </p:txBody>
      </p:sp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2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66" name="" descr="figure 5-5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600200" y="3581400"/>
            <a:ext cx="5867400" cy="3243262"/>
          </a:xfrm>
          <a:prstGeom prst="rect"/>
          <a:noFill/>
          <a:ln>
            <a:noFill/>
          </a:ln>
        </p:spPr>
      </p:pic>
      <p:sp>
        <p:nvSpPr>
          <p:cNvPr id="1048655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Organelles</a:t>
            </a:r>
          </a:p>
        </p:txBody>
      </p:sp>
      <p:sp>
        <p:nvSpPr>
          <p:cNvPr id="1048656" name=""/>
          <p:cNvSpPr/>
          <p:nvPr>
            <p:ph type="body" sz="full" idx="1"/>
          </p:nvPr>
        </p:nvSpPr>
        <p:spPr>
          <a:xfrm rot="0">
            <a:off x="2209800" y="1447800"/>
            <a:ext cx="5105400" cy="22860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Cellular machinery </a:t>
            </a:r>
          </a:p>
          <a:p>
            <a:pPr eaLnBrk="1" hangingPunct="1" latinLnBrk="1" lvl="0"/>
            <a:r>
              <a:rPr altLang="en-US" lang="en-US"/>
              <a:t>Two general kinds</a:t>
            </a:r>
          </a:p>
          <a:p>
            <a:pPr eaLnBrk="1" hangingPunct="1" latinLnBrk="1" lvl="1"/>
            <a:r>
              <a:rPr altLang="en-US" lang="en-US"/>
              <a:t>Derived from membranes</a:t>
            </a:r>
          </a:p>
          <a:p>
            <a:pPr eaLnBrk="1" hangingPunct="1" latinLnBrk="1" lvl="1"/>
            <a:r>
              <a:rPr altLang="en-US" lang="en-US"/>
              <a:t>Bacteria-like organelles</a:t>
            </a:r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3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60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Bacteria-Like Organelles</a:t>
            </a:r>
          </a:p>
        </p:txBody>
      </p:sp>
      <p:sp>
        <p:nvSpPr>
          <p:cNvPr id="1048661" name=""/>
          <p:cNvSpPr/>
          <p:nvPr>
            <p:ph type="body" sz="full" idx="1"/>
          </p:nvPr>
        </p:nvSpPr>
        <p:spPr>
          <a:xfrm rot="0">
            <a:off x="1447800" y="1600200"/>
            <a:ext cx="6324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Derived from symbiotic bacteria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Ancient association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Endosymbiotic theory</a:t>
            </a:r>
          </a:p>
          <a:p>
            <a:pPr eaLnBrk="1" hangingPunct="1" latinLnBrk="1" lvl="1"/>
            <a:r>
              <a:rPr altLang="en-US" lang="en-US"/>
              <a:t>Evolution of modern cells from cells &amp; symbiotic bacteria</a:t>
            </a:r>
          </a:p>
        </p:txBody>
      </p:sp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3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65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Plasma Membrane</a:t>
            </a:r>
          </a:p>
        </p:txBody>
      </p:sp>
      <p:sp>
        <p:nvSpPr>
          <p:cNvPr id="1048666" name=""/>
          <p:cNvSpPr/>
          <p:nvPr>
            <p:ph type="body" sz="full" idx="1"/>
          </p:nvPr>
        </p:nvSpPr>
        <p:spPr>
          <a:xfrm rot="0">
            <a:off x="457200" y="1600200"/>
            <a:ext cx="8229600" cy="13716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Contains cell contents</a:t>
            </a:r>
          </a:p>
          <a:p>
            <a:pPr eaLnBrk="1" hangingPunct="1" latinLnBrk="1" lvl="0"/>
            <a:r>
              <a:rPr altLang="en-US" lang="en-US"/>
              <a:t>Double layer of phospholipids &amp; proteins</a:t>
            </a:r>
          </a:p>
        </p:txBody>
      </p:sp>
      <p:pic>
        <p:nvPicPr>
          <p:cNvPr id="2097167" name="" descr="figure 5-7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981200" y="2941637"/>
            <a:ext cx="5181600" cy="361791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3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70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Phospholipids</a:t>
            </a:r>
          </a:p>
        </p:txBody>
      </p:sp>
      <p:sp>
        <p:nvSpPr>
          <p:cNvPr id="1048671" name=""/>
          <p:cNvSpPr/>
          <p:nvPr>
            <p:ph type="body" sz="half" idx="1"/>
          </p:nvPr>
        </p:nvSpPr>
        <p:spPr>
          <a:xfrm rot="0">
            <a:off x="457200" y="1981200"/>
            <a:ext cx="4038600" cy="2819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indent="-342900" marL="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0066"/>
                </a:solidFill>
              </a:defRPr>
            </a:lvl1pPr>
            <a:lvl2pPr indent="-285750" marL="74295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66"/>
                </a:solidFill>
              </a:defRPr>
            </a:lvl2pPr>
            <a:lvl3pPr indent="-228600" marL="11430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</a:defRPr>
            </a:lvl3pPr>
            <a:lvl4pPr indent="-228600" marL="16002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</a:defRPr>
            </a:lvl4pPr>
            <a:lvl5pPr indent="-228600" marL="2057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</a:defRPr>
            </a:lvl5pPr>
          </a:lstStyle>
          <a:p>
            <a:pPr eaLnBrk="1" hangingPunct="1" latinLnBrk="1" lvl="0"/>
            <a:r>
              <a:rPr altLang="en-US" lang="en-US"/>
              <a:t>Polar</a:t>
            </a:r>
          </a:p>
          <a:p>
            <a:pPr eaLnBrk="1" hangingPunct="1" latinLnBrk="1" lvl="1"/>
            <a:r>
              <a:rPr altLang="en-US" lang="en-US"/>
              <a:t>Hydrophylic head</a:t>
            </a:r>
          </a:p>
          <a:p>
            <a:pPr eaLnBrk="1" hangingPunct="1" latinLnBrk="1" lvl="1"/>
            <a:r>
              <a:rPr altLang="en-US" lang="en-US"/>
              <a:t>Hydrophobic tail</a:t>
            </a:r>
          </a:p>
          <a:p>
            <a:pPr eaLnBrk="1" hangingPunct="1" latinLnBrk="1" lvl="1"/>
            <a:endParaRPr altLang="en-US" lang="en-US"/>
          </a:p>
          <a:p>
            <a:pPr eaLnBrk="1" hangingPunct="1" latinLnBrk="1" lvl="0"/>
            <a:r>
              <a:rPr altLang="en-US" lang="en-US"/>
              <a:t>Interacts with water</a:t>
            </a:r>
          </a:p>
        </p:txBody>
      </p:sp>
      <p:pic>
        <p:nvPicPr>
          <p:cNvPr id="2097168" name="" descr="figure 5-7c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114800" y="1771650"/>
            <a:ext cx="4648200" cy="288766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8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86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Cells</a:t>
            </a:r>
          </a:p>
        </p:txBody>
      </p:sp>
      <p:sp>
        <p:nvSpPr>
          <p:cNvPr id="1048587" name=""/>
          <p:cNvSpPr/>
          <p:nvPr>
            <p:ph type="body" sz="half" idx="1"/>
          </p:nvPr>
        </p:nvSpPr>
        <p:spPr>
          <a:xfrm rot="0">
            <a:off x="457200" y="1600200"/>
            <a:ext cx="4038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indent="-342900" marL="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0066"/>
                </a:solidFill>
              </a:defRPr>
            </a:lvl1pPr>
            <a:lvl2pPr indent="-285750" marL="74295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66"/>
                </a:solidFill>
              </a:defRPr>
            </a:lvl2pPr>
            <a:lvl3pPr indent="-228600" marL="11430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</a:defRPr>
            </a:lvl3pPr>
            <a:lvl4pPr indent="-228600" marL="16002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</a:defRPr>
            </a:lvl4pPr>
            <a:lvl5pPr indent="-228600" marL="2057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</a:defRPr>
            </a:lvl5pPr>
          </a:lstStyle>
          <a:p>
            <a:pPr eaLnBrk="1" hangingPunct="1" latinLnBrk="1" lvl="0"/>
            <a:r>
              <a:rPr altLang="en-US" lang="en-US"/>
              <a:t>Smallest living unit</a:t>
            </a:r>
          </a:p>
          <a:p>
            <a:pPr eaLnBrk="1" hangingPunct="1" latinLnBrk="1" lvl="0"/>
            <a:r>
              <a:rPr altLang="en-US" lang="en-US"/>
              <a:t>Most are microscopic</a:t>
            </a:r>
          </a:p>
        </p:txBody>
      </p:sp>
      <p:pic>
        <p:nvPicPr>
          <p:cNvPr id="2097153" name="" descr="figure 5-1a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838200" y="3062287"/>
            <a:ext cx="3546475" cy="3186112"/>
          </a:xfrm>
          <a:prstGeom prst="rect"/>
          <a:noFill/>
          <a:ln>
            <a:noFill/>
          </a:ln>
        </p:spPr>
      </p:pic>
      <p:pic>
        <p:nvPicPr>
          <p:cNvPr id="2097154" name="" descr="figure 5-1b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5159375" y="1371600"/>
            <a:ext cx="3281362" cy="48768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75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sz="3200" lang="en-US"/>
              <a:t>Movement Across the Plasma Membrane</a:t>
            </a:r>
          </a:p>
        </p:txBody>
      </p:sp>
      <p:sp>
        <p:nvSpPr>
          <p:cNvPr id="1048676" name=""/>
          <p:cNvSpPr/>
          <p:nvPr>
            <p:ph type="body" sz="full" idx="1"/>
          </p:nvPr>
        </p:nvSpPr>
        <p:spPr>
          <a:xfrm rot="0">
            <a:off x="457200" y="1600200"/>
            <a:ext cx="8229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A few molecules move freely</a:t>
            </a:r>
          </a:p>
          <a:p>
            <a:pPr eaLnBrk="1" hangingPunct="1" latinLnBrk="1" lvl="1"/>
            <a:r>
              <a:rPr altLang="en-US" lang="en-US"/>
              <a:t>Water, Carbon dioxide, Ammonia, Oxygen</a:t>
            </a:r>
          </a:p>
          <a:p>
            <a:pPr eaLnBrk="1" hangingPunct="1" latinLnBrk="1" lvl="1"/>
            <a:endParaRPr altLang="en-US" lang="en-US"/>
          </a:p>
          <a:p>
            <a:pPr eaLnBrk="1" hangingPunct="1" latinLnBrk="1" lvl="0"/>
            <a:r>
              <a:rPr altLang="en-US" lang="en-US"/>
              <a:t>Carrier proteins transport some molecules</a:t>
            </a:r>
          </a:p>
          <a:p>
            <a:pPr eaLnBrk="1" hangingPunct="1" latinLnBrk="1" lvl="1"/>
            <a:r>
              <a:rPr altLang="en-US" lang="en-US"/>
              <a:t>Proteins embedded in lipid bilayer</a:t>
            </a:r>
          </a:p>
          <a:p>
            <a:pPr eaLnBrk="1" hangingPunct="1" latinLnBrk="1" lvl="1"/>
            <a:r>
              <a:rPr altLang="en-US" lang="en-US"/>
              <a:t>Fluid mosaic model – describes fluid nature of a lipid bilayer with proteins</a:t>
            </a:r>
          </a:p>
        </p:txBody>
      </p:sp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69" name="" descr="figure 5-8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28625" y="379412"/>
            <a:ext cx="8286750" cy="60975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70" name="" descr="figure 5-7b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065212" y="3859212"/>
            <a:ext cx="6783387" cy="2900362"/>
          </a:xfrm>
          <a:prstGeom prst="rect"/>
          <a:noFill/>
          <a:ln>
            <a:noFill/>
          </a:ln>
        </p:spPr>
      </p:pic>
      <p:sp>
        <p:nvSpPr>
          <p:cNvPr id="1048683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Membrane Proteins</a:t>
            </a:r>
          </a:p>
        </p:txBody>
      </p:sp>
      <p:sp>
        <p:nvSpPr>
          <p:cNvPr id="1048684" name=""/>
          <p:cNvSpPr/>
          <p:nvPr>
            <p:ph type="body" sz="full" idx="1"/>
          </p:nvPr>
        </p:nvSpPr>
        <p:spPr>
          <a:xfrm rot="0">
            <a:off x="1371600" y="1600200"/>
            <a:ext cx="6477000" cy="22860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buFontTx/>
              <a:buNone/>
            </a:pPr>
            <a:r>
              <a:rPr altLang="en-US" lang="en-US"/>
              <a:t>1. Channels or transporters</a:t>
            </a:r>
          </a:p>
          <a:p>
            <a:pPr eaLnBrk="1" hangingPunct="1" latinLnBrk="1" lvl="1"/>
            <a:r>
              <a:rPr altLang="en-US" lang="en-US"/>
              <a:t>Move molecules in one direction</a:t>
            </a:r>
          </a:p>
          <a:p>
            <a:pPr eaLnBrk="1" hangingPunct="1" latinLnBrk="1" lvl="0">
              <a:buFontTx/>
              <a:buNone/>
            </a:pPr>
            <a:r>
              <a:rPr altLang="en-US" lang="en-US"/>
              <a:t>2. Receptors </a:t>
            </a:r>
          </a:p>
          <a:p>
            <a:pPr eaLnBrk="1" hangingPunct="1" latinLnBrk="1" lvl="1"/>
            <a:r>
              <a:rPr altLang="en-US" lang="en-US"/>
              <a:t>Recognize certain chemicals</a:t>
            </a:r>
          </a:p>
        </p:txBody>
      </p:sp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88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Membrane Proteins</a:t>
            </a:r>
          </a:p>
        </p:txBody>
      </p:sp>
      <p:sp>
        <p:nvSpPr>
          <p:cNvPr id="1048689" name=""/>
          <p:cNvSpPr/>
          <p:nvPr>
            <p:ph type="body" sz="half" idx="1"/>
          </p:nvPr>
        </p:nvSpPr>
        <p:spPr>
          <a:xfrm rot="0">
            <a:off x="1371600" y="1524000"/>
            <a:ext cx="6477000" cy="2362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indent="-342900" marL="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0066"/>
                </a:solidFill>
              </a:defRPr>
            </a:lvl1pPr>
            <a:lvl2pPr indent="-285750" marL="74295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66"/>
                </a:solidFill>
              </a:defRPr>
            </a:lvl2pPr>
            <a:lvl3pPr indent="-228600" marL="11430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</a:defRPr>
            </a:lvl3pPr>
            <a:lvl4pPr indent="-228600" marL="16002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</a:defRPr>
            </a:lvl4pPr>
            <a:lvl5pPr indent="-228600" marL="2057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</a:defRPr>
            </a:lvl5pPr>
          </a:lstStyle>
          <a:p>
            <a:pPr eaLnBrk="1" hangingPunct="1" latinLnBrk="1" lvl="0">
              <a:buFontTx/>
              <a:buNone/>
            </a:pPr>
            <a:r>
              <a:rPr altLang="en-US" sz="3200" lang="en-US"/>
              <a:t>3. Glycoproteins </a:t>
            </a:r>
          </a:p>
          <a:p>
            <a:pPr eaLnBrk="1" hangingPunct="1" latinLnBrk="1" lvl="1"/>
            <a:r>
              <a:rPr altLang="en-US" sz="2800" lang="en-US"/>
              <a:t>Identify cell type</a:t>
            </a:r>
          </a:p>
          <a:p>
            <a:pPr eaLnBrk="1" hangingPunct="1" latinLnBrk="1" lvl="0">
              <a:buFontTx/>
              <a:buNone/>
            </a:pPr>
            <a:r>
              <a:rPr altLang="en-US" sz="3200" lang="en-US"/>
              <a:t>4. Enzymes</a:t>
            </a:r>
            <a:r>
              <a:rPr altLang="en-US" lang="en-US"/>
              <a:t> </a:t>
            </a:r>
          </a:p>
          <a:p>
            <a:pPr eaLnBrk="1" hangingPunct="1" latinLnBrk="1" lvl="1"/>
            <a:r>
              <a:rPr altLang="en-US" sz="2800" lang="en-US"/>
              <a:t>Catalyze production of substances</a:t>
            </a:r>
            <a:r>
              <a:rPr altLang="en-US" lang="en-US"/>
              <a:t> </a:t>
            </a:r>
          </a:p>
        </p:txBody>
      </p:sp>
      <p:pic>
        <p:nvPicPr>
          <p:cNvPr id="2097171" name="" descr="figure 5-7b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065212" y="3859212"/>
            <a:ext cx="6783387" cy="290036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93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Cell Walls</a:t>
            </a:r>
          </a:p>
        </p:txBody>
      </p:sp>
      <p:sp>
        <p:nvSpPr>
          <p:cNvPr id="1048694" name=""/>
          <p:cNvSpPr/>
          <p:nvPr>
            <p:ph type="body" sz="full" idx="1"/>
          </p:nvPr>
        </p:nvSpPr>
        <p:spPr>
          <a:xfrm rot="0">
            <a:off x="457200" y="1600200"/>
            <a:ext cx="8229600" cy="14478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Found in plants, fungi, &amp; many protists</a:t>
            </a:r>
          </a:p>
          <a:p>
            <a:pPr eaLnBrk="1" hangingPunct="1" latinLnBrk="1" lvl="0"/>
            <a:r>
              <a:rPr altLang="en-US" lang="en-US"/>
              <a:t>Surrounds plasma membrane</a:t>
            </a:r>
          </a:p>
        </p:txBody>
      </p:sp>
      <p:pic>
        <p:nvPicPr>
          <p:cNvPr id="2097172" name="" descr="figure 5-9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286000" y="2971800"/>
            <a:ext cx="4267200" cy="34369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98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Cell Wall Differences</a:t>
            </a:r>
          </a:p>
        </p:txBody>
      </p:sp>
      <p:sp>
        <p:nvSpPr>
          <p:cNvPr id="1048699" name=""/>
          <p:cNvSpPr/>
          <p:nvPr>
            <p:ph type="body" sz="full" idx="1"/>
          </p:nvPr>
        </p:nvSpPr>
        <p:spPr>
          <a:xfrm rot="0">
            <a:off x="2057400" y="1447800"/>
            <a:ext cx="5181600" cy="1219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Plants – mostly cellulose</a:t>
            </a:r>
          </a:p>
          <a:p>
            <a:pPr eaLnBrk="1" hangingPunct="1" latinLnBrk="1" lvl="0"/>
            <a:r>
              <a:rPr altLang="en-US" lang="en-US"/>
              <a:t>Fungi – contain chitin</a:t>
            </a:r>
          </a:p>
        </p:txBody>
      </p:sp>
      <p:pic>
        <p:nvPicPr>
          <p:cNvPr id="2097173" name="" descr="figure 5-9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286000" y="2971800"/>
            <a:ext cx="4267200" cy="34369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74" name="" descr="figure 5-11b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495800" y="2819400"/>
            <a:ext cx="4243387" cy="3282950"/>
          </a:xfrm>
          <a:prstGeom prst="rect"/>
          <a:noFill/>
          <a:ln>
            <a:noFill/>
          </a:ln>
        </p:spPr>
      </p:pic>
      <p:sp>
        <p:nvSpPr>
          <p:cNvPr id="1048703" name=""/>
          <p:cNvSpPr/>
          <p:nvPr>
            <p:ph type="title" sz="full" idx="0"/>
          </p:nvPr>
        </p:nvSpPr>
        <p:spPr>
          <a:xfrm rot="0">
            <a:off x="457200" y="152400"/>
            <a:ext cx="8229600" cy="9906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Cytoplasm</a:t>
            </a:r>
          </a:p>
        </p:txBody>
      </p:sp>
      <p:sp>
        <p:nvSpPr>
          <p:cNvPr id="1048704" name=""/>
          <p:cNvSpPr/>
          <p:nvPr>
            <p:ph type="body" sz="full" idx="1"/>
          </p:nvPr>
        </p:nvSpPr>
        <p:spPr>
          <a:xfrm rot="0">
            <a:off x="685800" y="1066800"/>
            <a:ext cx="7696200" cy="28956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lnSpc>
                <a:spcPct val="80000"/>
              </a:lnSpc>
            </a:pPr>
            <a:r>
              <a:rPr altLang="en-US" sz="2800" lang="en-US"/>
              <a:t>Viscous fluid containing organelles</a:t>
            </a:r>
          </a:p>
          <a:p>
            <a:pPr eaLnBrk="1" hangingPunct="1" latinLnBrk="1" lvl="0">
              <a:lnSpc>
                <a:spcPct val="80000"/>
              </a:lnSpc>
            </a:pPr>
            <a:r>
              <a:rPr altLang="en-US" sz="2800" lang="en-US"/>
              <a:t> components of cytoplasm</a:t>
            </a:r>
          </a:p>
          <a:p>
            <a:pPr eaLnBrk="1" hangingPunct="1" latinLnBrk="1" lvl="1">
              <a:lnSpc>
                <a:spcPct val="80000"/>
              </a:lnSpc>
            </a:pPr>
            <a:r>
              <a:rPr altLang="en-US" sz="2400" lang="en-US"/>
              <a:t>Interconnected filaments &amp; fibers </a:t>
            </a:r>
          </a:p>
          <a:p>
            <a:pPr eaLnBrk="1" hangingPunct="1" latinLnBrk="1" lvl="1">
              <a:lnSpc>
                <a:spcPct val="80000"/>
              </a:lnSpc>
            </a:pPr>
            <a:r>
              <a:rPr altLang="en-US" sz="2400" lang="en-US"/>
              <a:t>Fluid = cytosol</a:t>
            </a:r>
          </a:p>
          <a:p>
            <a:pPr eaLnBrk="1" hangingPunct="1" latinLnBrk="1" lvl="1">
              <a:lnSpc>
                <a:spcPct val="80000"/>
              </a:lnSpc>
            </a:pPr>
            <a:r>
              <a:rPr altLang="en-US" sz="2400" lang="en-US"/>
              <a:t>Organelles (not nucleus)</a:t>
            </a:r>
          </a:p>
          <a:p>
            <a:pPr eaLnBrk="1" hangingPunct="1" latinLnBrk="1" lvl="1">
              <a:lnSpc>
                <a:spcPct val="80000"/>
              </a:lnSpc>
            </a:pPr>
            <a:r>
              <a:rPr altLang="en-US" sz="2400" lang="en-US"/>
              <a:t> storage substances</a:t>
            </a:r>
          </a:p>
          <a:p>
            <a:pPr eaLnBrk="1" hangingPunct="1" latinLnBrk="1" lvl="1">
              <a:lnSpc>
                <a:spcPct val="80000"/>
              </a:lnSpc>
              <a:buFontTx/>
              <a:buNone/>
            </a:pPr>
            <a:r>
              <a:rPr altLang="en-US" sz="2400" lang="en-US"/>
              <a:t>    </a:t>
            </a:r>
          </a:p>
        </p:txBody>
      </p:sp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75" name="" descr="figure 5-10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419600" y="2286000"/>
            <a:ext cx="4303712" cy="4052887"/>
          </a:xfrm>
          <a:prstGeom prst="rect"/>
          <a:noFill/>
          <a:ln>
            <a:noFill/>
          </a:ln>
        </p:spPr>
      </p:pic>
      <p:sp>
        <p:nvSpPr>
          <p:cNvPr id="1048708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Cytoskeleton</a:t>
            </a:r>
          </a:p>
        </p:txBody>
      </p:sp>
      <p:sp>
        <p:nvSpPr>
          <p:cNvPr id="1048709" name=""/>
          <p:cNvSpPr/>
          <p:nvPr>
            <p:ph type="body" sz="half" idx="1"/>
          </p:nvPr>
        </p:nvSpPr>
        <p:spPr>
          <a:xfrm rot="0">
            <a:off x="457200" y="1371600"/>
            <a:ext cx="4038600" cy="5029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indent="-342900" marL="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0066"/>
                </a:solidFill>
              </a:defRPr>
            </a:lvl1pPr>
            <a:lvl2pPr indent="-285750" marL="74295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66"/>
                </a:solidFill>
              </a:defRPr>
            </a:lvl2pPr>
            <a:lvl3pPr indent="-228600" marL="11430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</a:defRPr>
            </a:lvl3pPr>
            <a:lvl4pPr indent="-228600" marL="16002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</a:defRPr>
            </a:lvl4pPr>
            <a:lvl5pPr indent="-228600" marL="2057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</a:defRPr>
            </a:lvl5pPr>
          </a:lstStyle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Filaments &amp; fibers</a:t>
            </a:r>
          </a:p>
          <a:p>
            <a:pPr eaLnBrk="1" hangingPunct="1" latinLnBrk="1" lvl="0">
              <a:lnSpc>
                <a:spcPct val="90000"/>
              </a:lnSpc>
            </a:pPr>
            <a:endParaRPr altLang="en-US" lang="en-US"/>
          </a:p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Made of 3 fiber types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Microfilaments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Microtubules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Intermediate filaments</a:t>
            </a:r>
          </a:p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 3 functions: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 mechanical support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 anchor organelles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 help move substances</a:t>
            </a:r>
          </a:p>
          <a:p>
            <a:pPr eaLnBrk="1" hangingPunct="1" latinLnBrk="1" lvl="0">
              <a:lnSpc>
                <a:spcPct val="90000"/>
              </a:lnSpc>
            </a:pPr>
            <a:endParaRPr altLang="en-US" lang="en-US"/>
          </a:p>
        </p:txBody>
      </p:sp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76" name="" descr="figure 5-11a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3212" y="381000"/>
            <a:ext cx="8535988" cy="5462587"/>
          </a:xfrm>
          <a:prstGeom prst="rect"/>
          <a:noFill/>
          <a:ln>
            <a:noFill/>
          </a:ln>
        </p:spPr>
      </p:pic>
      <p:sp>
        <p:nvSpPr>
          <p:cNvPr id="1048713" name=""/>
          <p:cNvSpPr txBox="1"/>
          <p:nvPr/>
        </p:nvSpPr>
        <p:spPr>
          <a:xfrm rot="0">
            <a:off x="1219200" y="5867400"/>
            <a:ext cx="6400800" cy="366712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en-US" b="1" lang="en-US">
                <a:solidFill>
                  <a:srgbClr val="000066"/>
                </a:solidFill>
              </a:rPr>
              <a:t>A = actin, IF = intermediate filament, MT = microtubule</a:t>
            </a:r>
          </a:p>
        </p:txBody>
      </p:sp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77" name="" descr="figure 5-1c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979987" y="2438400"/>
            <a:ext cx="4164012" cy="2938462"/>
          </a:xfrm>
          <a:prstGeom prst="rect"/>
          <a:noFill/>
          <a:ln>
            <a:noFill/>
          </a:ln>
        </p:spPr>
      </p:pic>
      <p:sp>
        <p:nvSpPr>
          <p:cNvPr id="1048717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Cilia &amp; Flagella</a:t>
            </a:r>
          </a:p>
        </p:txBody>
      </p:sp>
      <p:sp>
        <p:nvSpPr>
          <p:cNvPr id="1048718" name=""/>
          <p:cNvSpPr/>
          <p:nvPr>
            <p:ph type="body" sz="half" idx="1"/>
          </p:nvPr>
        </p:nvSpPr>
        <p:spPr>
          <a:xfrm rot="0">
            <a:off x="609600" y="1676400"/>
            <a:ext cx="4495800" cy="44497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indent="-342900" marL="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0066"/>
                </a:solidFill>
              </a:defRPr>
            </a:lvl1pPr>
            <a:lvl2pPr indent="-285750" marL="74295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66"/>
                </a:solidFill>
              </a:defRPr>
            </a:lvl2pPr>
            <a:lvl3pPr indent="-228600" marL="11430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</a:defRPr>
            </a:lvl3pPr>
            <a:lvl4pPr indent="-228600" marL="16002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</a:defRPr>
            </a:lvl4pPr>
            <a:lvl5pPr indent="-228600" marL="2057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</a:defRPr>
            </a:lvl5pPr>
          </a:lstStyle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Provide motility</a:t>
            </a:r>
          </a:p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Cilia 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Short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Used to move substances  outside human cells</a:t>
            </a:r>
          </a:p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Flagella 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Whip-like extensions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Found on sperm cells</a:t>
            </a:r>
          </a:p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 Basal bodies like centrioles</a:t>
            </a:r>
          </a:p>
          <a:p>
            <a:pPr eaLnBrk="1" hangingPunct="1" latinLnBrk="1" lvl="0">
              <a:lnSpc>
                <a:spcPct val="90000"/>
              </a:lnSpc>
              <a:buFontTx/>
              <a:buNone/>
            </a:pPr>
            <a:endParaRPr altLang="en-US" lang="en-US"/>
          </a:p>
        </p:txBody>
      </p:sp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9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94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Discovery of Cells</a:t>
            </a:r>
          </a:p>
        </p:txBody>
      </p:sp>
      <p:sp>
        <p:nvSpPr>
          <p:cNvPr id="1048595" name=""/>
          <p:cNvSpPr/>
          <p:nvPr>
            <p:ph type="body" sz="full" idx="1"/>
          </p:nvPr>
        </p:nvSpPr>
        <p:spPr>
          <a:xfrm rot="0">
            <a:off x="1981200" y="1524000"/>
            <a:ext cx="5334000" cy="21336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Robert Hooke (mid-1600s)</a:t>
            </a:r>
          </a:p>
          <a:p>
            <a:pPr eaLnBrk="1" hangingPunct="1" latinLnBrk="1" lvl="1"/>
            <a:r>
              <a:rPr altLang="en-US" lang="en-US"/>
              <a:t>Observed sliver of cork</a:t>
            </a:r>
          </a:p>
          <a:p>
            <a:pPr eaLnBrk="1" hangingPunct="1" latinLnBrk="1" lvl="1"/>
            <a:r>
              <a:rPr altLang="en-US" lang="en-US"/>
              <a:t>Saw “row of empty boxes”</a:t>
            </a:r>
          </a:p>
          <a:p>
            <a:pPr eaLnBrk="1" hangingPunct="1" latinLnBrk="1" lvl="1"/>
            <a:r>
              <a:rPr altLang="en-US" lang="en-US"/>
              <a:t>Coined the term cell</a:t>
            </a:r>
          </a:p>
        </p:txBody>
      </p:sp>
      <p:pic>
        <p:nvPicPr>
          <p:cNvPr id="2097155" name="" descr="figure 5-1b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514600" y="3810000"/>
            <a:ext cx="4191000" cy="28194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7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78" name="" descr="figure 5-12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981200" y="2916237"/>
            <a:ext cx="5105400" cy="3670300"/>
          </a:xfrm>
          <a:prstGeom prst="rect"/>
          <a:noFill/>
          <a:ln>
            <a:noFill/>
          </a:ln>
        </p:spPr>
      </p:pic>
      <p:sp>
        <p:nvSpPr>
          <p:cNvPr id="1048722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Cilia &amp; Flagella Structure</a:t>
            </a:r>
          </a:p>
        </p:txBody>
      </p:sp>
      <p:sp>
        <p:nvSpPr>
          <p:cNvPr id="1048723" name=""/>
          <p:cNvSpPr/>
          <p:nvPr>
            <p:ph type="body" sz="full" idx="1"/>
          </p:nvPr>
        </p:nvSpPr>
        <p:spPr>
          <a:xfrm rot="0">
            <a:off x="1905000" y="1524000"/>
            <a:ext cx="5029200" cy="1295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Bundles of microtubules</a:t>
            </a:r>
          </a:p>
          <a:p>
            <a:pPr eaLnBrk="1" hangingPunct="1" latinLnBrk="1" lvl="0"/>
            <a:r>
              <a:rPr altLang="en-US" lang="en-US"/>
              <a:t>With plasma membrane</a:t>
            </a:r>
          </a:p>
        </p:txBody>
      </p:sp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7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79" name="" descr="figure 5-14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990600" y="2819400"/>
            <a:ext cx="7086600" cy="3852862"/>
          </a:xfrm>
          <a:prstGeom prst="rect"/>
          <a:noFill/>
          <a:ln>
            <a:noFill/>
          </a:ln>
        </p:spPr>
      </p:pic>
      <p:sp>
        <p:nvSpPr>
          <p:cNvPr id="1048727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Centrioles</a:t>
            </a:r>
          </a:p>
        </p:txBody>
      </p:sp>
      <p:sp>
        <p:nvSpPr>
          <p:cNvPr id="1048728" name=""/>
          <p:cNvSpPr/>
          <p:nvPr>
            <p:ph type="body" sz="full" idx="1"/>
          </p:nvPr>
        </p:nvSpPr>
        <p:spPr>
          <a:xfrm rot="0">
            <a:off x="1600200" y="1447800"/>
            <a:ext cx="6400800" cy="1295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Pairs of microtubular structures</a:t>
            </a:r>
          </a:p>
          <a:p>
            <a:pPr eaLnBrk="1" hangingPunct="1" latinLnBrk="1" lvl="0"/>
            <a:r>
              <a:rPr altLang="en-US" lang="en-US"/>
              <a:t>Play a role in cell division</a:t>
            </a:r>
          </a:p>
        </p:txBody>
      </p:sp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7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80" name="" descr="figure 5-5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85800" y="2560637"/>
            <a:ext cx="7696200" cy="4254500"/>
          </a:xfrm>
          <a:prstGeom prst="rect"/>
          <a:noFill/>
          <a:ln>
            <a:noFill/>
          </a:ln>
        </p:spPr>
      </p:pic>
      <p:sp>
        <p:nvSpPr>
          <p:cNvPr id="1048732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Membranous Organelles</a:t>
            </a:r>
          </a:p>
        </p:txBody>
      </p:sp>
      <p:sp>
        <p:nvSpPr>
          <p:cNvPr id="1048733" name=""/>
          <p:cNvSpPr/>
          <p:nvPr>
            <p:ph type="body" sz="full" idx="1"/>
          </p:nvPr>
        </p:nvSpPr>
        <p:spPr>
          <a:xfrm rot="0">
            <a:off x="685800" y="1524000"/>
            <a:ext cx="7924800" cy="1295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Functional components within cytoplasm</a:t>
            </a:r>
          </a:p>
          <a:p>
            <a:pPr eaLnBrk="1" hangingPunct="1" latinLnBrk="1" lvl="0"/>
            <a:r>
              <a:rPr altLang="en-US" lang="en-US"/>
              <a:t>Bound by membranes</a:t>
            </a:r>
          </a:p>
        </p:txBody>
      </p:sp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81" name="" descr="figure 5-13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419600" y="1831975"/>
            <a:ext cx="4352925" cy="4340225"/>
          </a:xfrm>
          <a:prstGeom prst="rect"/>
          <a:noFill/>
          <a:ln>
            <a:noFill/>
          </a:ln>
        </p:spPr>
      </p:pic>
      <p:sp>
        <p:nvSpPr>
          <p:cNvPr id="1048737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Nucleus </a:t>
            </a:r>
          </a:p>
        </p:txBody>
      </p:sp>
      <p:sp>
        <p:nvSpPr>
          <p:cNvPr id="1048738" name=""/>
          <p:cNvSpPr/>
          <p:nvPr>
            <p:ph type="body" sz="half" idx="1"/>
          </p:nvPr>
        </p:nvSpPr>
        <p:spPr>
          <a:xfrm rot="0">
            <a:off x="533400" y="2133600"/>
            <a:ext cx="4038600" cy="38100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indent="-342900" marL="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0066"/>
                </a:solidFill>
              </a:defRPr>
            </a:lvl1pPr>
            <a:lvl2pPr indent="-285750" marL="74295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66"/>
                </a:solidFill>
              </a:defRPr>
            </a:lvl2pPr>
            <a:lvl3pPr indent="-228600" marL="11430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</a:defRPr>
            </a:lvl3pPr>
            <a:lvl4pPr indent="-228600" marL="16002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</a:defRPr>
            </a:lvl4pPr>
            <a:lvl5pPr indent="-228600" marL="2057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</a:defRPr>
            </a:lvl5pPr>
          </a:lstStyle>
          <a:p>
            <a:pPr eaLnBrk="1" hangingPunct="1" latinLnBrk="1" lvl="0"/>
            <a:r>
              <a:rPr altLang="en-US" lang="en-US"/>
              <a:t>Control center of cell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Double membrane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Contains </a:t>
            </a:r>
          </a:p>
          <a:p>
            <a:pPr eaLnBrk="1" hangingPunct="1" latinLnBrk="1" lvl="1"/>
            <a:r>
              <a:rPr altLang="en-US" lang="en-US"/>
              <a:t>Chromosomes</a:t>
            </a:r>
          </a:p>
          <a:p>
            <a:pPr eaLnBrk="1" hangingPunct="1" latinLnBrk="1" lvl="1"/>
            <a:r>
              <a:rPr altLang="en-US" lang="en-US"/>
              <a:t>Nucleolus </a:t>
            </a:r>
          </a:p>
        </p:txBody>
      </p:sp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82" name="" descr="figure 5-13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419600" y="2212975"/>
            <a:ext cx="4352925" cy="4340225"/>
          </a:xfrm>
          <a:prstGeom prst="rect"/>
          <a:noFill/>
          <a:ln>
            <a:noFill/>
          </a:ln>
        </p:spPr>
      </p:pic>
      <p:sp>
        <p:nvSpPr>
          <p:cNvPr id="1048742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Nuclear Envelope</a:t>
            </a:r>
          </a:p>
        </p:txBody>
      </p:sp>
      <p:sp>
        <p:nvSpPr>
          <p:cNvPr id="1048743" name=""/>
          <p:cNvSpPr/>
          <p:nvPr>
            <p:ph type="body" sz="full" idx="1"/>
          </p:nvPr>
        </p:nvSpPr>
        <p:spPr>
          <a:xfrm rot="0">
            <a:off x="457200" y="1600200"/>
            <a:ext cx="8229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Separates nucleus from rest of cell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Double membrane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Has pores</a:t>
            </a:r>
          </a:p>
        </p:txBody>
      </p:sp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47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DNA</a:t>
            </a:r>
          </a:p>
        </p:txBody>
      </p:sp>
      <p:sp>
        <p:nvSpPr>
          <p:cNvPr id="1048748" name=""/>
          <p:cNvSpPr/>
          <p:nvPr>
            <p:ph type="body" sz="half" idx="1"/>
          </p:nvPr>
        </p:nvSpPr>
        <p:spPr>
          <a:xfrm rot="0">
            <a:off x="685800" y="1905000"/>
            <a:ext cx="4495800" cy="40386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indent="-342900" marL="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0066"/>
                </a:solidFill>
              </a:defRPr>
            </a:lvl1pPr>
            <a:lvl2pPr indent="-285750" marL="74295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66"/>
                </a:solidFill>
              </a:defRPr>
            </a:lvl2pPr>
            <a:lvl3pPr indent="-228600" marL="11430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</a:defRPr>
            </a:lvl3pPr>
            <a:lvl4pPr indent="-228600" marL="16002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</a:defRPr>
            </a:lvl4pPr>
            <a:lvl5pPr indent="-228600" marL="2057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</a:defRPr>
            </a:lvl5pPr>
          </a:lstStyle>
          <a:p>
            <a:pPr eaLnBrk="1" hangingPunct="1" latinLnBrk="1" lvl="0"/>
            <a:r>
              <a:rPr altLang="en-US" sz="3200" lang="en-US"/>
              <a:t>Hereditary material</a:t>
            </a:r>
          </a:p>
          <a:p>
            <a:pPr eaLnBrk="1" hangingPunct="1" latinLnBrk="1" lvl="0"/>
            <a:endParaRPr altLang="en-US" sz="3200" lang="en-US"/>
          </a:p>
          <a:p>
            <a:pPr eaLnBrk="1" hangingPunct="1" latinLnBrk="1" lvl="0"/>
            <a:r>
              <a:rPr altLang="en-US" sz="3200" lang="en-US"/>
              <a:t>Chromosomes</a:t>
            </a:r>
          </a:p>
          <a:p>
            <a:pPr eaLnBrk="1" hangingPunct="1" latinLnBrk="1" lvl="1"/>
            <a:r>
              <a:rPr altLang="en-US" sz="2800" lang="en-US"/>
              <a:t>DNA</a:t>
            </a:r>
          </a:p>
          <a:p>
            <a:pPr eaLnBrk="1" hangingPunct="1" latinLnBrk="1" lvl="1"/>
            <a:r>
              <a:rPr altLang="en-US" sz="2800" lang="en-US"/>
              <a:t>Protiens</a:t>
            </a:r>
          </a:p>
          <a:p>
            <a:pPr eaLnBrk="1" hangingPunct="1" latinLnBrk="1" lvl="1"/>
            <a:r>
              <a:rPr altLang="en-US" sz="2800" lang="en-US"/>
              <a:t>Form for cell division</a:t>
            </a:r>
          </a:p>
          <a:p>
            <a:pPr eaLnBrk="1" hangingPunct="1" latinLnBrk="1" lvl="0"/>
            <a:r>
              <a:rPr altLang="en-US" sz="3200" lang="en-US"/>
              <a:t> Chromatin</a:t>
            </a:r>
          </a:p>
        </p:txBody>
      </p:sp>
      <p:pic>
        <p:nvPicPr>
          <p:cNvPr id="2097183" name="" descr="figure 5-14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334000" y="1371600"/>
            <a:ext cx="2859087" cy="52578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52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Nucleolus</a:t>
            </a:r>
          </a:p>
        </p:txBody>
      </p:sp>
      <p:sp>
        <p:nvSpPr>
          <p:cNvPr id="1048753" name=""/>
          <p:cNvSpPr/>
          <p:nvPr>
            <p:ph type="body" sz="full" idx="1"/>
          </p:nvPr>
        </p:nvSpPr>
        <p:spPr>
          <a:xfrm rot="0">
            <a:off x="457200" y="1600200"/>
            <a:ext cx="8229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Most cells have 2 or more</a:t>
            </a:r>
          </a:p>
          <a:p>
            <a:pPr eaLnBrk="1" hangingPunct="1" latinLnBrk="1" lvl="0"/>
            <a:r>
              <a:rPr altLang="en-US" lang="en-US"/>
              <a:t>Directs synthesis of RNA</a:t>
            </a:r>
          </a:p>
          <a:p>
            <a:pPr eaLnBrk="1" hangingPunct="1" latinLnBrk="1" lvl="0"/>
            <a:r>
              <a:rPr altLang="en-US" lang="en-US"/>
              <a:t>Forms ribosomes</a:t>
            </a:r>
          </a:p>
        </p:txBody>
      </p:sp>
      <p:pic>
        <p:nvPicPr>
          <p:cNvPr id="2097184" name="" descr="figure 5-15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813300" y="2895600"/>
            <a:ext cx="3187700" cy="36576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57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Endoplasmic Reticulum</a:t>
            </a:r>
          </a:p>
        </p:txBody>
      </p:sp>
      <p:sp>
        <p:nvSpPr>
          <p:cNvPr id="1048758" name=""/>
          <p:cNvSpPr/>
          <p:nvPr>
            <p:ph type="body" sz="full" idx="1"/>
          </p:nvPr>
        </p:nvSpPr>
        <p:spPr>
          <a:xfrm rot="0">
            <a:off x="914400" y="1676400"/>
            <a:ext cx="7620000" cy="41910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Helps move substances within cells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Network of interconnected membranes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Two types</a:t>
            </a:r>
          </a:p>
          <a:p>
            <a:pPr eaLnBrk="1" hangingPunct="1" latinLnBrk="1" lvl="1"/>
            <a:r>
              <a:rPr altLang="en-US" lang="en-US"/>
              <a:t>Rough endoplasmic reticulum</a:t>
            </a:r>
          </a:p>
          <a:p>
            <a:pPr eaLnBrk="1" hangingPunct="1" latinLnBrk="1" lvl="1"/>
            <a:r>
              <a:rPr altLang="en-US" lang="en-US"/>
              <a:t>Smooth endoplasmic reticulum</a:t>
            </a:r>
          </a:p>
        </p:txBody>
      </p:sp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85" name="" descr="figure 5-16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819400" y="3733800"/>
            <a:ext cx="3505200" cy="2898775"/>
          </a:xfrm>
          <a:prstGeom prst="rect"/>
          <a:noFill/>
          <a:ln>
            <a:noFill/>
          </a:ln>
        </p:spPr>
      </p:pic>
      <p:sp>
        <p:nvSpPr>
          <p:cNvPr id="1048762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sz="4000" lang="en-US"/>
              <a:t>Rough Endoplasmic Reticulum</a:t>
            </a:r>
          </a:p>
        </p:txBody>
      </p:sp>
      <p:sp>
        <p:nvSpPr>
          <p:cNvPr id="1048763" name=""/>
          <p:cNvSpPr/>
          <p:nvPr>
            <p:ph type="body" sz="full" idx="1"/>
          </p:nvPr>
        </p:nvSpPr>
        <p:spPr>
          <a:xfrm rot="0">
            <a:off x="1066800" y="1447800"/>
            <a:ext cx="7315200" cy="22860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Ribosomes attached to surface</a:t>
            </a:r>
          </a:p>
          <a:p>
            <a:pPr eaLnBrk="1" hangingPunct="1" latinLnBrk="1" lvl="1"/>
            <a:r>
              <a:rPr altLang="en-US" lang="en-US"/>
              <a:t>Manufacture protiens</a:t>
            </a:r>
          </a:p>
          <a:p>
            <a:pPr eaLnBrk="1" hangingPunct="1" latinLnBrk="1" lvl="1"/>
            <a:r>
              <a:rPr altLang="en-US" lang="en-US"/>
              <a:t>Not all ribosomes attached to rough ER</a:t>
            </a:r>
          </a:p>
          <a:p>
            <a:pPr eaLnBrk="1" hangingPunct="1" latinLnBrk="1" lvl="0"/>
            <a:r>
              <a:rPr altLang="en-US" lang="en-US"/>
              <a:t>May modify proteins from ribosomes</a:t>
            </a:r>
          </a:p>
        </p:txBody>
      </p:sp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86" name="" descr="figure 5-5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514600" y="3276600"/>
            <a:ext cx="6324600" cy="3497262"/>
          </a:xfrm>
          <a:prstGeom prst="rect"/>
          <a:noFill/>
          <a:ln>
            <a:noFill/>
          </a:ln>
        </p:spPr>
      </p:pic>
      <p:sp>
        <p:nvSpPr>
          <p:cNvPr id="1048767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sz="4000" lang="en-US"/>
              <a:t>Smooth Endoplasmic Reticulum</a:t>
            </a:r>
          </a:p>
        </p:txBody>
      </p:sp>
      <p:sp>
        <p:nvSpPr>
          <p:cNvPr id="1048768" name=""/>
          <p:cNvSpPr/>
          <p:nvPr>
            <p:ph type="body" sz="full" idx="1"/>
          </p:nvPr>
        </p:nvSpPr>
        <p:spPr>
          <a:xfrm rot="0">
            <a:off x="457200" y="1600200"/>
            <a:ext cx="8229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No attached ribosomes</a:t>
            </a:r>
          </a:p>
          <a:p>
            <a:pPr eaLnBrk="1" hangingPunct="1" latinLnBrk="1" lvl="0"/>
            <a:r>
              <a:rPr altLang="en-US" lang="en-US"/>
              <a:t>Has enzymes that help build molecules</a:t>
            </a:r>
          </a:p>
          <a:p>
            <a:pPr eaLnBrk="1" hangingPunct="1" latinLnBrk="1" lvl="1"/>
            <a:r>
              <a:rPr altLang="en-US" lang="en-US"/>
              <a:t>Carbohydrates</a:t>
            </a:r>
          </a:p>
          <a:p>
            <a:pPr eaLnBrk="1" hangingPunct="1" latinLnBrk="1" lvl="1"/>
            <a:r>
              <a:rPr altLang="en-US" lang="en-US"/>
              <a:t>Lipids </a:t>
            </a:r>
          </a:p>
        </p:txBody>
      </p:sp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9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01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Cell theory</a:t>
            </a:r>
          </a:p>
        </p:txBody>
      </p:sp>
      <p:sp>
        <p:nvSpPr>
          <p:cNvPr id="1048602" name=""/>
          <p:cNvSpPr/>
          <p:nvPr>
            <p:ph type="body" sz="full" idx="1"/>
          </p:nvPr>
        </p:nvSpPr>
        <p:spPr>
          <a:xfrm rot="0">
            <a:off x="228600" y="1600200"/>
            <a:ext cx="8686800" cy="30480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sz="2800" lang="en-US"/>
              <a:t>(1839)Theodor Schwann &amp; Matthias Schleiden</a:t>
            </a:r>
          </a:p>
          <a:p>
            <a:pPr eaLnBrk="1" hangingPunct="1" latinLnBrk="1" lvl="0">
              <a:buFontTx/>
              <a:buNone/>
            </a:pPr>
            <a:r>
              <a:rPr altLang="en-US" sz="2800" lang="en-US"/>
              <a:t>		“ all living things are made of cells”</a:t>
            </a:r>
          </a:p>
          <a:p>
            <a:pPr eaLnBrk="1" hangingPunct="1" latinLnBrk="1" lvl="0">
              <a:buFontTx/>
              <a:buNone/>
            </a:pPr>
            <a:endParaRPr altLang="en-US" sz="2800" lang="en-US"/>
          </a:p>
          <a:p>
            <a:pPr eaLnBrk="1" hangingPunct="1" latinLnBrk="1" lvl="0"/>
            <a:r>
              <a:rPr altLang="en-US" sz="2800" lang="en-US"/>
              <a:t>(50 yrs. later) Rudolf Virchow</a:t>
            </a:r>
          </a:p>
          <a:p>
            <a:pPr eaLnBrk="1" hangingPunct="1" latinLnBrk="1" lvl="0">
              <a:buFontTx/>
              <a:buNone/>
            </a:pPr>
            <a:r>
              <a:rPr altLang="en-US" sz="2800" lang="en-US"/>
              <a:t>		“all cells come from cells”</a:t>
            </a:r>
          </a:p>
        </p:txBody>
      </p:sp>
      <p:pic>
        <p:nvPicPr>
          <p:cNvPr id="2097156" name="" descr="figure 5-1a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257800" y="3124200"/>
            <a:ext cx="3429000" cy="30813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87" name="" descr="figure 5-17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438400" y="2971800"/>
            <a:ext cx="4495800" cy="3543300"/>
          </a:xfrm>
          <a:prstGeom prst="rect"/>
          <a:noFill/>
          <a:ln>
            <a:noFill/>
          </a:ln>
        </p:spPr>
      </p:pic>
      <p:sp>
        <p:nvSpPr>
          <p:cNvPr id="1048772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Golgi Apparatus</a:t>
            </a:r>
          </a:p>
        </p:txBody>
      </p:sp>
      <p:sp>
        <p:nvSpPr>
          <p:cNvPr id="1048773" name=""/>
          <p:cNvSpPr/>
          <p:nvPr>
            <p:ph type="body" sz="full" idx="1"/>
          </p:nvPr>
        </p:nvSpPr>
        <p:spPr>
          <a:xfrm rot="0">
            <a:off x="990600" y="1524000"/>
            <a:ext cx="7391400" cy="13716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Involved in synthesis of plant cell wall</a:t>
            </a:r>
          </a:p>
          <a:p>
            <a:pPr eaLnBrk="1" hangingPunct="1" latinLnBrk="1" lvl="0"/>
            <a:r>
              <a:rPr altLang="en-US" lang="en-US"/>
              <a:t>Packaging &amp; shipping station of cell</a:t>
            </a:r>
          </a:p>
        </p:txBody>
      </p:sp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77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Golgi Apparatus Function</a:t>
            </a:r>
          </a:p>
        </p:txBody>
      </p:sp>
      <p:sp>
        <p:nvSpPr>
          <p:cNvPr id="1048778" name=""/>
          <p:cNvSpPr/>
          <p:nvPr>
            <p:ph type="body" sz="full" idx="1"/>
          </p:nvPr>
        </p:nvSpPr>
        <p:spPr>
          <a:xfrm rot="0">
            <a:off x="1066800" y="1905000"/>
            <a:ext cx="7239000" cy="3581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buFontTx/>
              <a:buNone/>
            </a:pPr>
            <a:r>
              <a:rPr altLang="en-US" lang="en-US"/>
              <a:t>1. Molecules come in vesicles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>
              <a:buFontTx/>
              <a:buNone/>
            </a:pPr>
            <a:r>
              <a:rPr altLang="en-US" lang="en-US"/>
              <a:t>2. Vesicles fuse with Golgi membrane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>
              <a:buFontTx/>
              <a:buNone/>
            </a:pPr>
            <a:r>
              <a:rPr altLang="en-US" lang="en-US"/>
              <a:t>3. Molecules may be modified by Golgi</a:t>
            </a:r>
          </a:p>
        </p:txBody>
      </p:sp>
    </p:spTree>
  </p:cSld>
  <p:clrMapOvr>
    <a:masterClrMapping/>
  </p:clrMapOvr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82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sz="4000" lang="en-US"/>
              <a:t>Golgi Apparatus Function (Continued)</a:t>
            </a:r>
          </a:p>
        </p:txBody>
      </p:sp>
      <p:sp>
        <p:nvSpPr>
          <p:cNvPr id="1048783" name=""/>
          <p:cNvSpPr/>
          <p:nvPr>
            <p:ph type="body" sz="full" idx="1"/>
          </p:nvPr>
        </p:nvSpPr>
        <p:spPr>
          <a:xfrm rot="0">
            <a:off x="533400" y="2057400"/>
            <a:ext cx="8229600" cy="3886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buFontTx/>
              <a:buNone/>
            </a:pPr>
            <a:r>
              <a:rPr altLang="en-US" lang="en-US"/>
              <a:t>4. Molecules pinched-off in separate vesicle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>
              <a:buFontTx/>
              <a:buNone/>
            </a:pPr>
            <a:r>
              <a:rPr altLang="en-US" lang="en-US"/>
              <a:t>5. Vesicle leaves Golgi apparatus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>
              <a:buFontTx/>
              <a:buNone/>
            </a:pPr>
            <a:r>
              <a:rPr altLang="en-US" lang="en-US"/>
              <a:t>6. Vesicles may combine with plasma membrane to secrete contents</a:t>
            </a:r>
          </a:p>
        </p:txBody>
      </p:sp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88" name="" descr="figure 5-18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214437" y="379412"/>
            <a:ext cx="6713537" cy="60975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89" name="" descr="figure 5-19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105400" y="2362200"/>
            <a:ext cx="3641725" cy="4191000"/>
          </a:xfrm>
          <a:prstGeom prst="rect"/>
          <a:noFill/>
          <a:ln>
            <a:noFill/>
          </a:ln>
        </p:spPr>
      </p:pic>
      <p:sp>
        <p:nvSpPr>
          <p:cNvPr id="1048790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Lysosomes</a:t>
            </a:r>
          </a:p>
        </p:txBody>
      </p:sp>
      <p:sp>
        <p:nvSpPr>
          <p:cNvPr id="1048791" name=""/>
          <p:cNvSpPr/>
          <p:nvPr>
            <p:ph type="body" sz="full" idx="1"/>
          </p:nvPr>
        </p:nvSpPr>
        <p:spPr>
          <a:xfrm rot="0">
            <a:off x="457200" y="1600200"/>
            <a:ext cx="8229600" cy="25908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Contain digestive enzymes</a:t>
            </a:r>
          </a:p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Functions 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Aid in cell renewal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Break down old cell parts </a:t>
            </a:r>
          </a:p>
          <a:p>
            <a:pPr eaLnBrk="1" hangingPunct="1" latinLnBrk="1" lvl="1">
              <a:lnSpc>
                <a:spcPct val="90000"/>
              </a:lnSpc>
            </a:pPr>
            <a:r>
              <a:rPr altLang="en-US" lang="en-US"/>
              <a:t>Digests invaders</a:t>
            </a:r>
          </a:p>
        </p:txBody>
      </p:sp>
    </p:spTree>
  </p:cSld>
  <p:clrMapOvr>
    <a:masterClrMapping/>
  </p:clrMapOvr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90" name="" descr="figure 5-20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200400" y="3035300"/>
            <a:ext cx="5410200" cy="3289300"/>
          </a:xfrm>
          <a:prstGeom prst="rect"/>
          <a:noFill/>
          <a:ln>
            <a:noFill/>
          </a:ln>
        </p:spPr>
      </p:pic>
      <p:sp>
        <p:nvSpPr>
          <p:cNvPr id="1048795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Vacuoles</a:t>
            </a:r>
          </a:p>
        </p:txBody>
      </p:sp>
      <p:sp>
        <p:nvSpPr>
          <p:cNvPr id="1048796" name=""/>
          <p:cNvSpPr/>
          <p:nvPr>
            <p:ph type="body" sz="full" idx="1"/>
          </p:nvPr>
        </p:nvSpPr>
        <p:spPr>
          <a:xfrm rot="0">
            <a:off x="457200" y="1600200"/>
            <a:ext cx="7239000" cy="3505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Membrane bound storage sacs</a:t>
            </a:r>
          </a:p>
          <a:p>
            <a:pPr eaLnBrk="1" hangingPunct="1" latinLnBrk="1" lvl="0"/>
            <a:r>
              <a:rPr altLang="en-US" lang="en-US"/>
              <a:t>More common in plants than animals</a:t>
            </a:r>
          </a:p>
          <a:p>
            <a:pPr eaLnBrk="1" hangingPunct="1" latinLnBrk="1" lvl="0"/>
            <a:r>
              <a:rPr altLang="en-US" lang="en-US"/>
              <a:t>Contents </a:t>
            </a:r>
          </a:p>
          <a:p>
            <a:pPr eaLnBrk="1" hangingPunct="1" latinLnBrk="1" lvl="1"/>
            <a:r>
              <a:rPr altLang="en-US" lang="en-US"/>
              <a:t>Water</a:t>
            </a:r>
          </a:p>
          <a:p>
            <a:pPr eaLnBrk="1" hangingPunct="1" latinLnBrk="1" lvl="1"/>
            <a:r>
              <a:rPr altLang="en-US" lang="en-US"/>
              <a:t>Food</a:t>
            </a:r>
          </a:p>
          <a:p>
            <a:pPr eaLnBrk="1" hangingPunct="1" latinLnBrk="1" lvl="1"/>
            <a:r>
              <a:rPr altLang="en-US" lang="en-US"/>
              <a:t>wastes</a:t>
            </a:r>
          </a:p>
        </p:txBody>
      </p:sp>
    </p:spTree>
  </p:cSld>
  <p:clrMapOvr>
    <a:masterClrMapping/>
  </p:clrMapOvr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2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91" name="" descr="figure 5-6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581400" y="2667000"/>
            <a:ext cx="5105400" cy="3255962"/>
          </a:xfrm>
          <a:prstGeom prst="rect"/>
          <a:noFill/>
          <a:ln>
            <a:noFill/>
          </a:ln>
        </p:spPr>
      </p:pic>
      <p:sp>
        <p:nvSpPr>
          <p:cNvPr id="1048800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Bacteria-Like Organelles</a:t>
            </a:r>
          </a:p>
        </p:txBody>
      </p:sp>
      <p:sp>
        <p:nvSpPr>
          <p:cNvPr id="1048801" name=""/>
          <p:cNvSpPr/>
          <p:nvPr>
            <p:ph type="body" sz="full" idx="1"/>
          </p:nvPr>
        </p:nvSpPr>
        <p:spPr>
          <a:xfrm rot="0">
            <a:off x="457200" y="1828800"/>
            <a:ext cx="50292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Release &amp; store energy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Types </a:t>
            </a:r>
          </a:p>
          <a:p>
            <a:pPr eaLnBrk="1" hangingPunct="1" latinLnBrk="1" lvl="1"/>
            <a:r>
              <a:rPr altLang="en-US" lang="en-US"/>
              <a:t>Mitochondria </a:t>
            </a:r>
          </a:p>
          <a:p>
            <a:pPr eaLnBrk="1" hangingPunct="1" latinLnBrk="1" lvl="1">
              <a:buFontTx/>
              <a:buNone/>
            </a:pPr>
            <a:r>
              <a:rPr altLang="en-US" lang="en-US"/>
              <a:t> (release energy) </a:t>
            </a:r>
          </a:p>
          <a:p>
            <a:pPr eaLnBrk="1" hangingPunct="1" latinLnBrk="1" lvl="1"/>
            <a:r>
              <a:rPr altLang="en-US" lang="en-US"/>
              <a:t>Chloroplasts </a:t>
            </a:r>
          </a:p>
          <a:p>
            <a:pPr eaLnBrk="1" hangingPunct="1" latinLnBrk="1" lvl="1">
              <a:buFontTx/>
              <a:buNone/>
            </a:pPr>
            <a:r>
              <a:rPr altLang="en-US" lang="en-US"/>
              <a:t>  (store energy)</a:t>
            </a:r>
          </a:p>
        </p:txBody>
      </p:sp>
    </p:spTree>
  </p:cSld>
  <p:clrMapOvr>
    <a:masterClrMapping/>
  </p:clrMapOvr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2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05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Mitochondria</a:t>
            </a:r>
          </a:p>
        </p:txBody>
      </p:sp>
      <p:sp>
        <p:nvSpPr>
          <p:cNvPr id="1048806" name=""/>
          <p:cNvSpPr/>
          <p:nvPr>
            <p:ph type="body" sz="full" idx="1"/>
          </p:nvPr>
        </p:nvSpPr>
        <p:spPr>
          <a:xfrm rot="0">
            <a:off x="1981200" y="1447800"/>
            <a:ext cx="5943600" cy="1295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Have their own DNA</a:t>
            </a:r>
          </a:p>
          <a:p>
            <a:pPr eaLnBrk="1" hangingPunct="1" latinLnBrk="1" lvl="0"/>
            <a:r>
              <a:rPr altLang="en-US" lang="en-US"/>
              <a:t>Bound by double membrane</a:t>
            </a:r>
          </a:p>
        </p:txBody>
      </p:sp>
      <p:pic>
        <p:nvPicPr>
          <p:cNvPr id="2097192" name="" descr="figure 5-21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200400" y="2819400"/>
            <a:ext cx="2894012" cy="37338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2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10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Mitochondria</a:t>
            </a:r>
          </a:p>
        </p:txBody>
      </p:sp>
      <p:sp>
        <p:nvSpPr>
          <p:cNvPr id="1048811" name=""/>
          <p:cNvSpPr/>
          <p:nvPr>
            <p:ph type="body" sz="full" idx="1"/>
          </p:nvPr>
        </p:nvSpPr>
        <p:spPr>
          <a:xfrm rot="0">
            <a:off x="457200" y="1600200"/>
            <a:ext cx="8229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Break down fuel molecules (</a:t>
            </a:r>
            <a:r>
              <a:rPr altLang="en-US" sz="2400" lang="en-US"/>
              <a:t>cellular respiration)</a:t>
            </a:r>
          </a:p>
          <a:p>
            <a:pPr eaLnBrk="1" hangingPunct="1" latinLnBrk="1" lvl="1"/>
            <a:r>
              <a:rPr altLang="en-US" lang="en-US"/>
              <a:t>Glucose</a:t>
            </a:r>
          </a:p>
          <a:p>
            <a:pPr eaLnBrk="1" hangingPunct="1" latinLnBrk="1" lvl="1"/>
            <a:r>
              <a:rPr altLang="en-US" lang="en-US"/>
              <a:t>Fatty acids</a:t>
            </a:r>
          </a:p>
          <a:p>
            <a:pPr eaLnBrk="1" hangingPunct="1" latinLnBrk="1" lvl="1"/>
            <a:endParaRPr altLang="en-US" lang="en-US"/>
          </a:p>
          <a:p>
            <a:pPr eaLnBrk="1" hangingPunct="1" latinLnBrk="1" lvl="0"/>
            <a:r>
              <a:rPr altLang="en-US" lang="en-US"/>
              <a:t>Release energy</a:t>
            </a:r>
          </a:p>
          <a:p>
            <a:pPr eaLnBrk="1" hangingPunct="1" latinLnBrk="1" lvl="1"/>
            <a:r>
              <a:rPr altLang="en-US" lang="en-US"/>
              <a:t>ATP</a:t>
            </a:r>
          </a:p>
        </p:txBody>
      </p:sp>
      <p:pic>
        <p:nvPicPr>
          <p:cNvPr id="2097193" name="" descr="figure 5-21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800600" y="2362200"/>
            <a:ext cx="3187700" cy="41148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2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94" name="" descr="figure 5-22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286000" y="2913062"/>
            <a:ext cx="4800600" cy="3665537"/>
          </a:xfrm>
          <a:prstGeom prst="rect"/>
          <a:noFill/>
          <a:ln>
            <a:noFill/>
          </a:ln>
        </p:spPr>
      </p:pic>
      <p:sp>
        <p:nvSpPr>
          <p:cNvPr id="1048815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Chloroplasts</a:t>
            </a:r>
          </a:p>
        </p:txBody>
      </p:sp>
      <p:sp>
        <p:nvSpPr>
          <p:cNvPr id="1048816" name=""/>
          <p:cNvSpPr/>
          <p:nvPr>
            <p:ph type="body" sz="full" idx="1"/>
          </p:nvPr>
        </p:nvSpPr>
        <p:spPr>
          <a:xfrm rot="0">
            <a:off x="457200" y="1600200"/>
            <a:ext cx="8229600" cy="14478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Derived form photosynthetic bacteria</a:t>
            </a:r>
          </a:p>
          <a:p>
            <a:pPr eaLnBrk="1" hangingPunct="1" latinLnBrk="1" lvl="0"/>
            <a:r>
              <a:rPr altLang="en-US" lang="en-US"/>
              <a:t>Solar energy capturing organelle</a:t>
            </a:r>
          </a:p>
        </p:txBody>
      </p:sp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9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06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Principles of Cell Theory</a:t>
            </a:r>
          </a:p>
        </p:txBody>
      </p:sp>
      <p:sp>
        <p:nvSpPr>
          <p:cNvPr id="1048607" name=""/>
          <p:cNvSpPr/>
          <p:nvPr>
            <p:ph type="body" sz="full" idx="1"/>
          </p:nvPr>
        </p:nvSpPr>
        <p:spPr>
          <a:xfrm rot="0">
            <a:off x="1143000" y="1752600"/>
            <a:ext cx="7162800" cy="45720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All living things are made of cells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Smallest living unit of structure and function of all organisms is the cell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All cells arise from preexisting cells</a:t>
            </a:r>
          </a:p>
          <a:p>
            <a:pPr eaLnBrk="1" hangingPunct="1" latinLnBrk="1" lvl="0">
              <a:buFontTx/>
              <a:buNone/>
            </a:pPr>
            <a:r>
              <a:rPr altLang="en-US" lang="en-US"/>
              <a:t>(this principle discarded the idea of </a:t>
            </a:r>
          </a:p>
          <a:p>
            <a:pPr eaLnBrk="1" hangingPunct="1" latinLnBrk="1" lvl="0">
              <a:buFontTx/>
              <a:buNone/>
            </a:pPr>
            <a:r>
              <a:rPr altLang="en-US" lang="en-US"/>
              <a:t>spontaneous generation)</a:t>
            </a:r>
          </a:p>
        </p:txBody>
      </p:sp>
    </p:spTree>
  </p:cSld>
  <p:clrMapOvr>
    <a:masterClrMapping/>
  </p:clrMapOvr>
  <p:timing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20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Photosynthesis</a:t>
            </a:r>
          </a:p>
        </p:txBody>
      </p:sp>
      <p:sp>
        <p:nvSpPr>
          <p:cNvPr id="1048821" name=""/>
          <p:cNvSpPr/>
          <p:nvPr>
            <p:ph type="body" sz="full" idx="1"/>
          </p:nvPr>
        </p:nvSpPr>
        <p:spPr>
          <a:xfrm rot="0">
            <a:off x="1752600" y="1447800"/>
            <a:ext cx="6096000" cy="13716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Takes place in the chloroplast</a:t>
            </a:r>
          </a:p>
          <a:p>
            <a:pPr eaLnBrk="1" hangingPunct="1" latinLnBrk="1" lvl="0"/>
            <a:r>
              <a:rPr altLang="en-US" lang="en-US"/>
              <a:t>Makes cellular food – glucose</a:t>
            </a:r>
          </a:p>
          <a:p>
            <a:pPr eaLnBrk="1" hangingPunct="1" latinLnBrk="1" lvl="0"/>
            <a:endParaRPr altLang="en-US" lang="en-US"/>
          </a:p>
        </p:txBody>
      </p:sp>
      <p:pic>
        <p:nvPicPr>
          <p:cNvPr id="2097195" name="" descr="figure 5-22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286000" y="2913062"/>
            <a:ext cx="4800600" cy="36655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25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Review of Eukaryotic Cells</a:t>
            </a:r>
          </a:p>
        </p:txBody>
      </p:sp>
      <p:pic>
        <p:nvPicPr>
          <p:cNvPr id="2097196" name="" descr="table 5-1 part 1"/>
          <p:cNvPicPr>
            <a:picLocks/>
          </p:cNvPicPr>
          <p:nvPr>
            <p:ph sz="full" idx="1"/>
          </p:nvPr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57200" y="1676400"/>
            <a:ext cx="8229600" cy="19685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29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Review of Eukaryotic Cells</a:t>
            </a:r>
          </a:p>
        </p:txBody>
      </p:sp>
      <p:pic>
        <p:nvPicPr>
          <p:cNvPr id="2097197" name="" descr="table 5-1 part 2"/>
          <p:cNvPicPr>
            <a:picLocks/>
          </p:cNvPicPr>
          <p:nvPr>
            <p:ph sz="full" idx="1"/>
          </p:nvPr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65150" y="1600200"/>
            <a:ext cx="8013700" cy="452596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98" name="" descr="table 5-2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446212" y="379412"/>
            <a:ext cx="6249987" cy="60975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36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Molecule Movement &amp; Cells</a:t>
            </a:r>
          </a:p>
        </p:txBody>
      </p:sp>
      <p:sp>
        <p:nvSpPr>
          <p:cNvPr id="1048837" name=""/>
          <p:cNvSpPr/>
          <p:nvPr>
            <p:ph type="body" sz="full" idx="1"/>
          </p:nvPr>
        </p:nvSpPr>
        <p:spPr>
          <a:xfrm rot="0">
            <a:off x="2438400" y="1600200"/>
            <a:ext cx="54864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Passive Transport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Active Transport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Endocytosis </a:t>
            </a:r>
          </a:p>
          <a:p>
            <a:pPr eaLnBrk="1" hangingPunct="1" latinLnBrk="1" lvl="0">
              <a:buFontTx/>
              <a:buNone/>
            </a:pPr>
            <a:r>
              <a:rPr altLang="en-US" lang="en-US"/>
              <a:t>   (</a:t>
            </a:r>
            <a:r>
              <a:rPr altLang="en-US" sz="2800" lang="en-US"/>
              <a:t>phagocytosis &amp; pinocytosis)</a:t>
            </a:r>
          </a:p>
          <a:p>
            <a:pPr eaLnBrk="1" hangingPunct="1" latinLnBrk="1" lvl="0"/>
            <a:r>
              <a:rPr altLang="en-US" lang="en-US"/>
              <a:t>Exocytosis </a:t>
            </a:r>
          </a:p>
        </p:txBody>
      </p:sp>
    </p:spTree>
  </p:cSld>
  <p:clrMapOvr>
    <a:masterClrMapping/>
  </p:clrMapOvr>
  <p:timing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41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Passive Transport</a:t>
            </a:r>
          </a:p>
        </p:txBody>
      </p:sp>
      <p:sp>
        <p:nvSpPr>
          <p:cNvPr id="1048842" name=""/>
          <p:cNvSpPr/>
          <p:nvPr>
            <p:ph type="body" sz="full" idx="1"/>
          </p:nvPr>
        </p:nvSpPr>
        <p:spPr>
          <a:xfrm rot="0">
            <a:off x="533400" y="1600200"/>
            <a:ext cx="8229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No energy required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Move due to gradient</a:t>
            </a:r>
          </a:p>
          <a:p>
            <a:pPr eaLnBrk="1" hangingPunct="1" latinLnBrk="1" lvl="1"/>
            <a:r>
              <a:rPr altLang="en-US" lang="en-US"/>
              <a:t>differences in concentration, pressure, charge</a:t>
            </a:r>
          </a:p>
          <a:p>
            <a:pPr eaLnBrk="1" hangingPunct="1" latinLnBrk="1" lvl="1"/>
            <a:endParaRPr altLang="en-US" lang="en-US"/>
          </a:p>
          <a:p>
            <a:pPr eaLnBrk="1" hangingPunct="1" latinLnBrk="1" lvl="0"/>
            <a:r>
              <a:rPr altLang="en-US" lang="en-US"/>
              <a:t>Move to equalize gradient</a:t>
            </a:r>
          </a:p>
          <a:p>
            <a:pPr eaLnBrk="1" hangingPunct="1" latinLnBrk="1" lvl="1"/>
            <a:r>
              <a:rPr altLang="en-US" lang="en-US"/>
              <a:t>High moves toward low</a:t>
            </a:r>
          </a:p>
        </p:txBody>
      </p:sp>
    </p:spTree>
  </p:cSld>
  <p:clrMapOvr>
    <a:masterClrMapping/>
  </p:clrMapOvr>
  <p:timing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46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Types of Passive Transport</a:t>
            </a:r>
          </a:p>
        </p:txBody>
      </p:sp>
      <p:sp>
        <p:nvSpPr>
          <p:cNvPr id="1048847" name=""/>
          <p:cNvSpPr/>
          <p:nvPr>
            <p:ph type="body" sz="full" idx="1"/>
          </p:nvPr>
        </p:nvSpPr>
        <p:spPr>
          <a:xfrm rot="0">
            <a:off x="2667000" y="1828800"/>
            <a:ext cx="4191000" cy="36576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buFontTx/>
              <a:buNone/>
            </a:pPr>
            <a:r>
              <a:rPr altLang="en-US" lang="en-US"/>
              <a:t>1. Diffusion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>
              <a:buFontTx/>
              <a:buNone/>
            </a:pPr>
            <a:r>
              <a:rPr altLang="en-US" lang="en-US"/>
              <a:t>2. Osmosis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>
              <a:buFontTx/>
              <a:buNone/>
            </a:pPr>
            <a:r>
              <a:rPr altLang="en-US" lang="en-US"/>
              <a:t>3. Facilitated diffusion</a:t>
            </a:r>
          </a:p>
        </p:txBody>
      </p:sp>
    </p:spTree>
  </p:cSld>
  <p:clrMapOvr>
    <a:masterClrMapping/>
  </p:clrMapOvr>
  <p:timing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99" name="" descr="figure 5-23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371600" y="2403475"/>
            <a:ext cx="6400800" cy="4073525"/>
          </a:xfrm>
          <a:prstGeom prst="rect"/>
          <a:noFill/>
          <a:ln>
            <a:noFill/>
          </a:ln>
        </p:spPr>
      </p:pic>
      <p:sp>
        <p:nvSpPr>
          <p:cNvPr id="1048851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Diffusion</a:t>
            </a:r>
          </a:p>
        </p:txBody>
      </p:sp>
      <p:sp>
        <p:nvSpPr>
          <p:cNvPr id="1048852" name=""/>
          <p:cNvSpPr/>
          <p:nvPr>
            <p:ph type="body" sz="full" idx="1"/>
          </p:nvPr>
        </p:nvSpPr>
        <p:spPr>
          <a:xfrm rot="0">
            <a:off x="457200" y="1600200"/>
            <a:ext cx="8229600" cy="7620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Molecules move to equalize concentration</a:t>
            </a:r>
          </a:p>
        </p:txBody>
      </p:sp>
    </p:spTree>
  </p:cSld>
  <p:clrMapOvr>
    <a:masterClrMapping/>
  </p:clrMapOvr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56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Osmosis</a:t>
            </a:r>
          </a:p>
        </p:txBody>
      </p:sp>
      <p:sp>
        <p:nvSpPr>
          <p:cNvPr id="1048857" name=""/>
          <p:cNvSpPr/>
          <p:nvPr>
            <p:ph type="body" sz="full" idx="1"/>
          </p:nvPr>
        </p:nvSpPr>
        <p:spPr>
          <a:xfrm rot="0">
            <a:off x="533400" y="1646237"/>
            <a:ext cx="8229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Special form of diffusion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Fluid flows from lower solute concentration</a:t>
            </a:r>
          </a:p>
          <a:p>
            <a:pPr eaLnBrk="1" hangingPunct="1" latinLnBrk="1" lvl="0"/>
            <a:endParaRPr altLang="en-US" lang="en-US"/>
          </a:p>
          <a:p>
            <a:pPr eaLnBrk="1" hangingPunct="1" latinLnBrk="1" lvl="0"/>
            <a:r>
              <a:rPr altLang="en-US" lang="en-US"/>
              <a:t>Often involves movement of water</a:t>
            </a:r>
          </a:p>
          <a:p>
            <a:pPr eaLnBrk="1" hangingPunct="1" latinLnBrk="1" lvl="1"/>
            <a:r>
              <a:rPr altLang="en-US" lang="en-US"/>
              <a:t>Into cell</a:t>
            </a:r>
          </a:p>
          <a:p>
            <a:pPr eaLnBrk="1" hangingPunct="1" latinLnBrk="1" lvl="1"/>
            <a:r>
              <a:rPr altLang="en-US" lang="en-US"/>
              <a:t>Out of cell</a:t>
            </a:r>
          </a:p>
        </p:txBody>
      </p:sp>
    </p:spTree>
  </p:cSld>
  <p:clrMapOvr>
    <a:masterClrMapping/>
  </p:clrMapOvr>
  <p:timing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61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Solution Differences &amp; Cells</a:t>
            </a:r>
          </a:p>
        </p:txBody>
      </p:sp>
      <p:sp>
        <p:nvSpPr>
          <p:cNvPr id="1048862" name=""/>
          <p:cNvSpPr/>
          <p:nvPr>
            <p:ph type="body" sz="full" idx="1"/>
          </p:nvPr>
        </p:nvSpPr>
        <p:spPr>
          <a:xfrm rot="0">
            <a:off x="1600200" y="1143000"/>
            <a:ext cx="6248400" cy="5486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 solvent + solute = solution</a:t>
            </a:r>
          </a:p>
          <a:p>
            <a:pPr eaLnBrk="1" hangingPunct="1" latinLnBrk="1" lvl="0"/>
            <a:r>
              <a:rPr altLang="en-US" lang="en-US"/>
              <a:t>Hypotonic</a:t>
            </a:r>
          </a:p>
          <a:p>
            <a:pPr eaLnBrk="1" hangingPunct="1" latinLnBrk="1" lvl="1"/>
            <a:r>
              <a:rPr altLang="en-US" lang="en-US"/>
              <a:t>Solutes in cell more than outside</a:t>
            </a:r>
          </a:p>
          <a:p>
            <a:pPr eaLnBrk="1" hangingPunct="1" latinLnBrk="1" lvl="1"/>
            <a:r>
              <a:rPr altLang="en-US" lang="en-US"/>
              <a:t>Outside solvent will flow into cell</a:t>
            </a:r>
          </a:p>
          <a:p>
            <a:pPr eaLnBrk="1" hangingPunct="1" latinLnBrk="1" lvl="0"/>
            <a:r>
              <a:rPr altLang="en-US" lang="en-US"/>
              <a:t>Isotonic</a:t>
            </a:r>
          </a:p>
          <a:p>
            <a:pPr eaLnBrk="1" hangingPunct="1" latinLnBrk="1" lvl="1"/>
            <a:r>
              <a:rPr altLang="en-US" lang="en-US"/>
              <a:t>Solutes equal inside &amp; out of cell</a:t>
            </a:r>
          </a:p>
          <a:p>
            <a:pPr eaLnBrk="1" hangingPunct="1" latinLnBrk="1" lvl="0"/>
            <a:r>
              <a:rPr altLang="en-US" lang="en-US"/>
              <a:t>Hypertonic</a:t>
            </a:r>
          </a:p>
          <a:p>
            <a:pPr eaLnBrk="1" hangingPunct="1" latinLnBrk="1" lvl="1"/>
            <a:r>
              <a:rPr altLang="en-US" lang="en-US"/>
              <a:t>Solutes greater outside cell</a:t>
            </a:r>
          </a:p>
          <a:p>
            <a:pPr eaLnBrk="1" hangingPunct="1" latinLnBrk="1" lvl="1"/>
            <a:r>
              <a:rPr altLang="en-US" lang="en-US"/>
              <a:t>Fluid will flow out of cell</a:t>
            </a:r>
          </a:p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0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11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Cell Size</a:t>
            </a:r>
          </a:p>
        </p:txBody>
      </p:sp>
      <p:pic>
        <p:nvPicPr>
          <p:cNvPr id="2097157" name="" descr="figure 5-2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3212" y="1447800"/>
            <a:ext cx="8535988" cy="51339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6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200" name="" descr="figure 5-24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3212" y="1617662"/>
            <a:ext cx="8535988" cy="36210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6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69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Facilitated Diffusion</a:t>
            </a:r>
          </a:p>
        </p:txBody>
      </p:sp>
      <p:sp>
        <p:nvSpPr>
          <p:cNvPr id="1048870" name=""/>
          <p:cNvSpPr/>
          <p:nvPr>
            <p:ph type="body" sz="full" idx="1"/>
          </p:nvPr>
        </p:nvSpPr>
        <p:spPr>
          <a:xfrm rot="0">
            <a:off x="914400" y="1905000"/>
            <a:ext cx="7620000" cy="41148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Differentially permeable membrane</a:t>
            </a:r>
          </a:p>
          <a:p>
            <a:pPr eaLnBrk="1" hangingPunct="1" latinLnBrk="1" lvl="0">
              <a:lnSpc>
                <a:spcPct val="90000"/>
              </a:lnSpc>
            </a:pPr>
            <a:endParaRPr altLang="en-US" lang="en-US"/>
          </a:p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Channels (are specific) help molecule or ions enter or leave the cell</a:t>
            </a:r>
          </a:p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Channels usually are transport proteins </a:t>
            </a:r>
          </a:p>
          <a:p>
            <a:pPr eaLnBrk="1" hangingPunct="1" latinLnBrk="1" lvl="0">
              <a:lnSpc>
                <a:spcPct val="90000"/>
              </a:lnSpc>
              <a:buFontTx/>
              <a:buNone/>
            </a:pPr>
            <a:r>
              <a:rPr altLang="en-US" lang="en-US"/>
              <a:t>   (aquaporins facilitate the movement of water)</a:t>
            </a:r>
          </a:p>
          <a:p>
            <a:pPr eaLnBrk="1" hangingPunct="1" latinLnBrk="1" lvl="0">
              <a:lnSpc>
                <a:spcPct val="90000"/>
              </a:lnSpc>
            </a:pPr>
            <a:r>
              <a:rPr altLang="en-US" lang="en-US"/>
              <a:t>No energy is used</a:t>
            </a:r>
          </a:p>
        </p:txBody>
      </p:sp>
    </p:spTree>
  </p:cSld>
  <p:clrMapOvr>
    <a:masterClrMapping/>
  </p:clrMapOvr>
  <p:timing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6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201" name="" descr="figure 5-25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219200" y="3276600"/>
            <a:ext cx="6553200" cy="3487737"/>
          </a:xfrm>
          <a:prstGeom prst="rect"/>
          <a:noFill/>
          <a:ln>
            <a:noFill/>
          </a:ln>
        </p:spPr>
      </p:pic>
      <p:sp>
        <p:nvSpPr>
          <p:cNvPr id="1048874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sz="4000" lang="en-US"/>
              <a:t>Process of Facilitated Transport</a:t>
            </a:r>
          </a:p>
        </p:txBody>
      </p:sp>
      <p:sp>
        <p:nvSpPr>
          <p:cNvPr id="1048875" name=""/>
          <p:cNvSpPr/>
          <p:nvPr>
            <p:ph type="body" sz="full" idx="1"/>
          </p:nvPr>
        </p:nvSpPr>
        <p:spPr>
          <a:xfrm rot="0">
            <a:off x="1219200" y="1447800"/>
            <a:ext cx="6934200" cy="1981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Protein binds with molecule</a:t>
            </a:r>
          </a:p>
          <a:p>
            <a:pPr eaLnBrk="1" hangingPunct="1" latinLnBrk="1" lvl="0"/>
            <a:r>
              <a:rPr altLang="en-US" lang="en-US"/>
              <a:t>Shape of protein changes</a:t>
            </a:r>
          </a:p>
          <a:p>
            <a:pPr eaLnBrk="1" hangingPunct="1" latinLnBrk="1" lvl="0"/>
            <a:r>
              <a:rPr altLang="en-US" lang="en-US"/>
              <a:t>Molecule moves across membrane</a:t>
            </a:r>
          </a:p>
        </p:txBody>
      </p:sp>
    </p:spTree>
  </p:cSld>
  <p:clrMapOvr>
    <a:masterClrMapping/>
  </p:clrMapOvr>
  <p:timing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7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202" name="" descr="figure 5-26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828800" y="3368675"/>
            <a:ext cx="5410200" cy="3263900"/>
          </a:xfrm>
          <a:prstGeom prst="rect"/>
          <a:noFill/>
          <a:ln>
            <a:noFill/>
          </a:ln>
        </p:spPr>
      </p:pic>
      <p:sp>
        <p:nvSpPr>
          <p:cNvPr id="1048879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Active Transport</a:t>
            </a:r>
          </a:p>
        </p:txBody>
      </p:sp>
      <p:sp>
        <p:nvSpPr>
          <p:cNvPr id="1048880" name=""/>
          <p:cNvSpPr/>
          <p:nvPr>
            <p:ph type="body" sz="full" idx="1"/>
          </p:nvPr>
        </p:nvSpPr>
        <p:spPr>
          <a:xfrm rot="0">
            <a:off x="1143000" y="1524000"/>
            <a:ext cx="7162800" cy="1981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Molecular movement</a:t>
            </a:r>
          </a:p>
          <a:p>
            <a:pPr eaLnBrk="1" hangingPunct="1" latinLnBrk="1" lvl="0"/>
            <a:r>
              <a:rPr altLang="en-US" lang="en-US"/>
              <a:t>Requires energy (against gradient)</a:t>
            </a:r>
          </a:p>
          <a:p>
            <a:pPr eaLnBrk="1" hangingPunct="1" latinLnBrk="1" lvl="0"/>
            <a:r>
              <a:rPr altLang="en-US" lang="en-US"/>
              <a:t>Example is sodium-potassium pump</a:t>
            </a:r>
          </a:p>
        </p:txBody>
      </p:sp>
    </p:spTree>
  </p:cSld>
  <p:clrMapOvr>
    <a:masterClrMapping/>
  </p:clrMapOvr>
  <p:timing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7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84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Endocytosis</a:t>
            </a:r>
          </a:p>
        </p:txBody>
      </p:sp>
      <p:sp>
        <p:nvSpPr>
          <p:cNvPr id="1048885" name=""/>
          <p:cNvSpPr/>
          <p:nvPr>
            <p:ph type="body" sz="full" idx="1"/>
          </p:nvPr>
        </p:nvSpPr>
        <p:spPr>
          <a:xfrm rot="0">
            <a:off x="1752600" y="1798637"/>
            <a:ext cx="5562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Movement of large material</a:t>
            </a:r>
          </a:p>
          <a:p>
            <a:pPr eaLnBrk="1" hangingPunct="1" latinLnBrk="1" lvl="1"/>
            <a:r>
              <a:rPr altLang="en-US" lang="en-US"/>
              <a:t>Particles</a:t>
            </a:r>
          </a:p>
          <a:p>
            <a:pPr eaLnBrk="1" hangingPunct="1" latinLnBrk="1" lvl="1"/>
            <a:r>
              <a:rPr altLang="en-US" lang="en-US"/>
              <a:t>Organisms </a:t>
            </a:r>
          </a:p>
          <a:p>
            <a:pPr eaLnBrk="1" hangingPunct="1" latinLnBrk="1" lvl="1"/>
            <a:r>
              <a:rPr altLang="en-US" lang="en-US"/>
              <a:t>Large molecules</a:t>
            </a:r>
          </a:p>
          <a:p>
            <a:pPr eaLnBrk="1" hangingPunct="1" latinLnBrk="1" lvl="0"/>
            <a:r>
              <a:rPr altLang="en-US" lang="en-US"/>
              <a:t>Movement is into cells</a:t>
            </a:r>
          </a:p>
          <a:p>
            <a:pPr eaLnBrk="1" hangingPunct="1" latinLnBrk="1" lvl="0"/>
            <a:r>
              <a:rPr altLang="en-US" lang="en-US"/>
              <a:t> Types of endocytosis</a:t>
            </a:r>
          </a:p>
          <a:p>
            <a:pPr eaLnBrk="1" hangingPunct="1" latinLnBrk="1" lvl="1"/>
            <a:r>
              <a:rPr altLang="en-US" lang="en-US"/>
              <a:t> bulk-phase (nonspecific)</a:t>
            </a:r>
          </a:p>
          <a:p>
            <a:pPr eaLnBrk="1" hangingPunct="1" latinLnBrk="1" lvl="1"/>
            <a:r>
              <a:rPr altLang="en-US" lang="en-US"/>
              <a:t> receptor-mediated (specific)</a:t>
            </a:r>
          </a:p>
          <a:p>
            <a:pPr eaLnBrk="1" hangingPunct="1" latinLnBrk="1" lvl="2">
              <a:buFontTx/>
              <a:buNone/>
            </a:pPr>
            <a:endParaRPr altLang="en-US" lang="en-US"/>
          </a:p>
        </p:txBody>
      </p:sp>
    </p:spTree>
  </p:cSld>
  <p:clrMapOvr>
    <a:masterClrMapping/>
  </p:clrMapOvr>
  <p:timing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7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89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Process of Endocytosis</a:t>
            </a:r>
          </a:p>
        </p:txBody>
      </p:sp>
      <p:sp>
        <p:nvSpPr>
          <p:cNvPr id="1048890" name=""/>
          <p:cNvSpPr/>
          <p:nvPr>
            <p:ph type="body" sz="full" idx="1"/>
          </p:nvPr>
        </p:nvSpPr>
        <p:spPr>
          <a:xfrm rot="0">
            <a:off x="838200" y="1447800"/>
            <a:ext cx="7467600" cy="18288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Plasma membrane surrounds material</a:t>
            </a:r>
          </a:p>
          <a:p>
            <a:pPr eaLnBrk="1" hangingPunct="1" latinLnBrk="1" lvl="0"/>
            <a:r>
              <a:rPr altLang="en-US" lang="en-US"/>
              <a:t>Edges of membrane meet</a:t>
            </a:r>
          </a:p>
          <a:p>
            <a:pPr eaLnBrk="1" hangingPunct="1" latinLnBrk="1" lvl="0"/>
            <a:r>
              <a:rPr altLang="en-US" lang="en-US"/>
              <a:t>Membranes fuse to form vesicle</a:t>
            </a:r>
          </a:p>
        </p:txBody>
      </p:sp>
      <p:pic>
        <p:nvPicPr>
          <p:cNvPr id="2097203" name="" descr="figure 5-27a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62000" y="3379787"/>
            <a:ext cx="3754437" cy="3097212"/>
          </a:xfrm>
          <a:prstGeom prst="rect"/>
          <a:noFill/>
          <a:ln>
            <a:noFill/>
          </a:ln>
        </p:spPr>
      </p:pic>
      <p:pic>
        <p:nvPicPr>
          <p:cNvPr id="2097204" name="" descr="figure 5-27b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4724400" y="3382962"/>
            <a:ext cx="3733800" cy="30940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8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94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Forms of Endocytosis</a:t>
            </a:r>
          </a:p>
        </p:txBody>
      </p:sp>
      <p:sp>
        <p:nvSpPr>
          <p:cNvPr id="1048895" name=""/>
          <p:cNvSpPr/>
          <p:nvPr>
            <p:ph type="body" sz="full" idx="1"/>
          </p:nvPr>
        </p:nvSpPr>
        <p:spPr>
          <a:xfrm rot="0">
            <a:off x="1981200" y="1447800"/>
            <a:ext cx="5410200" cy="12954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Phagocytosis – cell eating</a:t>
            </a:r>
          </a:p>
          <a:p>
            <a:pPr eaLnBrk="1" hangingPunct="1" latinLnBrk="1" lvl="0"/>
            <a:r>
              <a:rPr altLang="en-US" lang="en-US"/>
              <a:t>Pinocytosis – cell drinking</a:t>
            </a:r>
          </a:p>
        </p:txBody>
      </p:sp>
      <p:pic>
        <p:nvPicPr>
          <p:cNvPr id="2097205" name="" descr="figure 5-27a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62000" y="3379787"/>
            <a:ext cx="3754437" cy="3097212"/>
          </a:xfrm>
          <a:prstGeom prst="rect"/>
          <a:noFill/>
          <a:ln>
            <a:noFill/>
          </a:ln>
        </p:spPr>
      </p:pic>
      <p:pic>
        <p:nvPicPr>
          <p:cNvPr id="2097206" name="" descr="figure 5-27b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4724400" y="3382962"/>
            <a:ext cx="3733800" cy="30940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8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99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Exocytosis</a:t>
            </a:r>
          </a:p>
        </p:txBody>
      </p:sp>
      <p:sp>
        <p:nvSpPr>
          <p:cNvPr id="1048900" name=""/>
          <p:cNvSpPr/>
          <p:nvPr>
            <p:ph type="body" sz="full" idx="1"/>
          </p:nvPr>
        </p:nvSpPr>
        <p:spPr>
          <a:xfrm rot="0">
            <a:off x="1905000" y="1447800"/>
            <a:ext cx="5181600" cy="14478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Reverse of endocytosis</a:t>
            </a:r>
          </a:p>
          <a:p>
            <a:pPr eaLnBrk="1" hangingPunct="1" latinLnBrk="1" lvl="0"/>
            <a:r>
              <a:rPr altLang="en-US" lang="en-US"/>
              <a:t>Cell discharges material</a:t>
            </a:r>
          </a:p>
        </p:txBody>
      </p:sp>
      <p:pic>
        <p:nvPicPr>
          <p:cNvPr id="2097207" name="" descr="figure 5-28a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143000" y="2979737"/>
            <a:ext cx="3759200" cy="3497262"/>
          </a:xfrm>
          <a:prstGeom prst="rect"/>
          <a:noFill/>
          <a:ln>
            <a:noFill/>
          </a:ln>
        </p:spPr>
      </p:pic>
      <p:pic>
        <p:nvPicPr>
          <p:cNvPr id="2097208" name="" descr="figure 5-28b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5257800" y="2819400"/>
            <a:ext cx="2522537" cy="36576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8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904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Exocytosis</a:t>
            </a:r>
          </a:p>
        </p:txBody>
      </p:sp>
      <p:sp>
        <p:nvSpPr>
          <p:cNvPr id="1048905" name=""/>
          <p:cNvSpPr/>
          <p:nvPr>
            <p:ph type="body" sz="full" idx="1"/>
          </p:nvPr>
        </p:nvSpPr>
        <p:spPr>
          <a:xfrm rot="0">
            <a:off x="1828800" y="1447800"/>
            <a:ext cx="5791200" cy="18288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Vesicle moves to cell surface</a:t>
            </a:r>
          </a:p>
          <a:p>
            <a:pPr eaLnBrk="1" hangingPunct="1" latinLnBrk="1" lvl="0"/>
            <a:r>
              <a:rPr altLang="en-US" lang="en-US"/>
              <a:t>Membrane of vesicle fuses </a:t>
            </a:r>
          </a:p>
          <a:p>
            <a:pPr eaLnBrk="1" hangingPunct="1" latinLnBrk="1" lvl="0"/>
            <a:r>
              <a:rPr altLang="en-US" lang="en-US"/>
              <a:t>Materials expelled </a:t>
            </a:r>
          </a:p>
        </p:txBody>
      </p:sp>
      <p:pic>
        <p:nvPicPr>
          <p:cNvPr id="2097209" name="" descr="figure 5-28a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295400" y="3427412"/>
            <a:ext cx="3524250" cy="3278187"/>
          </a:xfrm>
          <a:prstGeom prst="rect"/>
          <a:noFill/>
          <a:ln>
            <a:noFill/>
          </a:ln>
        </p:spPr>
      </p:pic>
      <p:pic>
        <p:nvPicPr>
          <p:cNvPr id="2097210" name="" descr="figure 5-28b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5410200" y="3276600"/>
            <a:ext cx="2365375" cy="34290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bg bwMode="white">
      <p:bgPr>
        <a:solidFill>
          <a:schemeClr val="lt1"/>
        </a:solidFill>
      </p:bgPr>
    </p:bg>
    <p:spTree>
      <p:nvGrpSpPr>
        <p:cNvPr id="28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211" name="" descr="figure 5-21 part 2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-381000" y="-109537"/>
            <a:ext cx="9982200" cy="7131050"/>
          </a:xfrm>
          <a:prstGeom prst="rect"/>
          <a:noFill/>
          <a:ln>
            <a:noFill/>
          </a:ln>
        </p:spPr>
      </p:pic>
      <p:sp>
        <p:nvSpPr>
          <p:cNvPr id="1048909" name=""/>
          <p:cNvSpPr txBox="1"/>
          <p:nvPr/>
        </p:nvSpPr>
        <p:spPr>
          <a:xfrm rot="0">
            <a:off x="304800" y="5410200"/>
            <a:ext cx="1828800" cy="376237"/>
          </a:xfrm>
          <a:prstGeom prst="rect"/>
          <a:noFill/>
          <a:ln w="9525" cap="flat" cmpd="sng">
            <a:solidFill>
              <a:srgbClr val="000066">
                <a:alpha val="100000"/>
              </a:srgbClr>
            </a:solidFill>
            <a:prstDash val="solid"/>
            <a:round/>
          </a:ln>
        </p:spPr>
        <p:txBody>
          <a:bodyPr anchor="t" bIns="45720" lIns="91440" rIns="91440" tIns="45720" vert="horz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rgbClr val="FF0000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en-US" b="1" lang="en-US">
                <a:solidFill>
                  <a:srgbClr val="000066"/>
                </a:solidFill>
              </a:rPr>
              <a:t>End Chapter 5</a:t>
            </a:r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0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15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sz="4000" lang="en-US"/>
              <a:t>Cells Have Large Surface </a:t>
            </a:r>
            <a:br/>
            <a:r>
              <a:rPr altLang="en-US" sz="4000" lang="en-US"/>
              <a:t>Area-to-Volume Ratio</a:t>
            </a:r>
          </a:p>
        </p:txBody>
      </p:sp>
      <p:pic>
        <p:nvPicPr>
          <p:cNvPr id="2097158" name="" descr="figure 5-3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3212" y="1676400"/>
            <a:ext cx="8535988" cy="49688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0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19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r>
              <a:rPr altLang="en-US" lang="en-US"/>
              <a:t>Characteristics of All Cells</a:t>
            </a:r>
          </a:p>
        </p:txBody>
      </p:sp>
      <p:sp>
        <p:nvSpPr>
          <p:cNvPr id="1048620" name=""/>
          <p:cNvSpPr/>
          <p:nvPr>
            <p:ph type="body" sz="full" idx="1"/>
          </p:nvPr>
        </p:nvSpPr>
        <p:spPr>
          <a:xfrm rot="0">
            <a:off x="914400" y="1600200"/>
            <a:ext cx="7620000" cy="2362200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eaLnBrk="1" hangingPunct="1" latinLnBrk="1" lvl="0"/>
            <a:r>
              <a:rPr altLang="en-US" lang="en-US"/>
              <a:t>A surrounding membrane</a:t>
            </a:r>
          </a:p>
          <a:p>
            <a:pPr eaLnBrk="1" hangingPunct="1" latinLnBrk="1" lvl="0"/>
            <a:r>
              <a:rPr altLang="en-US" lang="en-US"/>
              <a:t>Protoplasm – cell contents in thick fluid</a:t>
            </a:r>
          </a:p>
          <a:p>
            <a:pPr eaLnBrk="1" hangingPunct="1" latinLnBrk="1" lvl="0"/>
            <a:r>
              <a:rPr altLang="en-US" lang="en-US"/>
              <a:t>Organelles – structures for cell function</a:t>
            </a:r>
          </a:p>
          <a:p>
            <a:pPr eaLnBrk="1" hangingPunct="1" latinLnBrk="1" lvl="0"/>
            <a:r>
              <a:rPr altLang="en-US" lang="en-US"/>
              <a:t>Control center with DNA</a:t>
            </a:r>
          </a:p>
        </p:txBody>
      </p:sp>
      <p:pic>
        <p:nvPicPr>
          <p:cNvPr id="2097159" name="" descr="figure 5-b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819400" y="4017962"/>
            <a:ext cx="3581400" cy="26320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1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24" name=""/>
          <p:cNvSpPr/>
          <p:nvPr>
            <p:ph type="title" sz="full" idx="0"/>
          </p:nvPr>
        </p:nvSpPr>
        <p:spPr>
          <a:xfrm rot="0">
            <a:off x="457200" y="274637"/>
            <a:ext cx="8229600" cy="1143000"/>
          </a:xfrm>
          <a:prstGeom prst="rect"/>
          <a:noFill/>
          <a:ln>
            <a:noFill/>
          </a:ln>
        </p:spPr>
        <p:txBody>
          <a:bodyPr anchor="ctr" bIns="45720" lIns="91440" rIns="91440" tIns="45720" vert="horz"/>
          <a:lstStyle>
            <a:lvl1pPr algn="ctr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4400" i="0" u="none">
                <a:solidFill>
                  <a:schemeClr val="lt2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 eaLnBrk="1" hangingPunct="1" latinLnBrk="1" lvl="0"/>
            <a:endParaRPr altLang="en-US" lang="en-US"/>
          </a:p>
        </p:txBody>
      </p:sp>
      <p:sp>
        <p:nvSpPr>
          <p:cNvPr id="1048625" name=""/>
          <p:cNvSpPr/>
          <p:nvPr>
            <p:ph sz="full" idx="1"/>
          </p:nvPr>
        </p:nvSpPr>
        <p:spPr>
          <a:xfrm rot="0">
            <a:off x="457200" y="1600200"/>
            <a:ext cx="8229600" cy="4525962"/>
          </a:xfrm>
          <a:prstGeom prst="rect"/>
          <a:noFill/>
          <a:ln>
            <a:noFill/>
          </a:ln>
        </p:spPr>
        <p:txBody>
          <a:bodyPr anchor="t" bIns="45720" lIns="91440" rIns="91440" tIns="45720" vert="horz"/>
          <a:lstStyle>
            <a:lvl1pPr algn="l" fontAlgn="base" indent="-342900" latinLnBrk="1" marL="3429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32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1pPr>
            <a:lvl2pPr algn="l" fontAlgn="base" indent="-285750" latinLnBrk="1" marL="74295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800" i="0" u="none">
                <a:solidFill>
                  <a:srgbClr val="000066"/>
                </a:solidFill>
                <a:latin typeface="Arial" pitchFamily="34" charset="0"/>
                <a:sym typeface="Arial" pitchFamily="34" charset="0"/>
              </a:defRPr>
            </a:lvl2pPr>
            <a:lvl3pPr algn="l" fontAlgn="base" indent="-228600" latinLnBrk="1" marL="11430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24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3pPr>
            <a:lvl4pPr algn="l" fontAlgn="base" indent="-228600" latinLnBrk="1" marL="16002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4pPr>
            <a:lvl5pPr algn="l" fontAlgn="base" indent="-228600" latinLnBrk="1" marL="20574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2000" i="0" u="none">
                <a:solidFill>
                  <a:schemeClr val="dk1"/>
                </a:solidFill>
                <a:latin typeface="Arial" pitchFamily="34" charset="0"/>
                <a:sym typeface="Arial" pitchFamily="34" charset="0"/>
              </a:defRPr>
            </a:lvl5pPr>
          </a:lstStyle>
          <a:p>
            <a:pPr algn="just" eaLnBrk="1" hangingPunct="1" latinLnBrk="1" lvl="0"/>
            <a:r>
              <a:rPr altLang="en-US" sz="2400" lang="en-US"/>
              <a:t>The cytoskeleton, organelles, and inclusions are embedded in a clear gel called the </a:t>
            </a:r>
            <a:r>
              <a:rPr altLang="en-US" b="1" sz="2400" lang="en-US"/>
              <a:t>cytosol </a:t>
            </a:r>
            <a:r>
              <a:rPr altLang="en-US" sz="2400" lang="en-US"/>
              <a:t>or </a:t>
            </a:r>
            <a:r>
              <a:rPr altLang="en-US" b="1" sz="2400" lang="en-US"/>
              <a:t>intracellular fluid (ICF). </a:t>
            </a:r>
          </a:p>
          <a:p>
            <a:pPr algn="just" eaLnBrk="1" hangingPunct="1" latinLnBrk="1" lvl="0"/>
            <a:endParaRPr altLang="en-US" b="1" sz="2400" lang="en-US"/>
          </a:p>
          <a:p>
            <a:pPr algn="just" eaLnBrk="1" hangingPunct="1" latinLnBrk="1" lvl="0"/>
            <a:r>
              <a:rPr altLang="en-US" b="1" sz="2400" lang="en-US"/>
              <a:t>All </a:t>
            </a:r>
            <a:r>
              <a:rPr altLang="en-US" sz="2400" lang="en-US"/>
              <a:t>body fluids not contained in the cells are collectively called the </a:t>
            </a:r>
            <a:r>
              <a:rPr altLang="en-US" b="1" sz="2400" lang="en-US"/>
              <a:t>extracellular fluid (ECF). The ECF located amid the cells is also </a:t>
            </a:r>
            <a:r>
              <a:rPr altLang="en-US" sz="2400" lang="en-US"/>
              <a:t>called </a:t>
            </a:r>
            <a:r>
              <a:rPr altLang="en-US" b="1" sz="2400" lang="en-US"/>
              <a:t>tissue (interstitial) fluid. Some other extracellular fluids</a:t>
            </a:r>
          </a:p>
          <a:p>
            <a:pPr eaLnBrk="1" hangingPunct="1" latinLnBrk="1" lvl="0">
              <a:buFontTx/>
              <a:buNone/>
            </a:pPr>
            <a:endParaRPr altLang="en-US" lang="en-US"/>
          </a:p>
          <a:p>
            <a:pPr eaLnBrk="1" hangingPunct="1" latinLnBrk="1" lvl="0"/>
            <a:endParaRPr altLang="en-US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Default Color Scheme 1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</a:extraClrScheme>
    <a:extraClrScheme>
      <a:clrScheme name="Default Color Scheme 2">
        <a:dk1>
          <a:srgbClr val="000000"/>
        </a:dk1>
        <a:lt1>
          <a:srgbClr val="FFFFFF"/>
        </a:lt1>
        <a:dk2>
          <a:srgbClr val="969696"/>
        </a:dk2>
        <a:lt2>
          <a:srgbClr val="000000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</a:extraClrScheme>
    <a:extraClrScheme>
      <a:clrScheme name="Default Color Scheme 3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</a:extraClrScheme>
    <a:extraClrScheme>
      <a:clrScheme name="Default Color Scheme 4">
        <a:dk1>
          <a:srgbClr val="000000"/>
        </a:dk1>
        <a:lt1>
          <a:srgbClr val="DEF6F1"/>
        </a:lt1>
        <a:dk2>
          <a:srgbClr val="969696"/>
        </a:dk2>
        <a:lt2>
          <a:srgbClr val="000000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</a:extraClrScheme>
    <a:extraClrScheme>
      <a:clrScheme name="Default Color Scheme 5">
        <a:dk1>
          <a:srgbClr val="000000"/>
        </a:dk1>
        <a:lt1>
          <a:srgbClr val="FFFFD9"/>
        </a:lt1>
        <a:dk2>
          <a:srgbClr val="777777"/>
        </a:dk2>
        <a:lt2>
          <a:srgbClr val="000000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</a:extraClrScheme>
    <a:extraClrScheme>
      <a:clrScheme name="Default Color Scheme 6">
        <a:dk1>
          <a:srgbClr val="FFFFFF"/>
        </a:dk1>
        <a:lt1>
          <a:srgbClr val="008080"/>
        </a:lt1>
        <a:dk2>
          <a:srgbClr val="005A58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</a:extraClrScheme>
    <a:extraClrScheme>
      <a:clrScheme name="Default Color Scheme 7">
        <a:dk1>
          <a:srgbClr val="FFFFFF"/>
        </a:dk1>
        <a:lt1>
          <a:srgbClr val="800000"/>
        </a:lt1>
        <a:dk2>
          <a:srgbClr val="5C1F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</a:extraClrScheme>
    <a:extraClrScheme>
      <a:clrScheme name="Default Color Scheme 8">
        <a:dk1>
          <a:srgbClr val="FFFFFF"/>
        </a:dk1>
        <a:lt1>
          <a:srgbClr val="000099"/>
        </a:lt1>
        <a:dk2>
          <a:srgbClr val="003366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</a:extraClrScheme>
    <a:extraClrScheme>
      <a:clrScheme name="Default Color Scheme 9">
        <a:dk1>
          <a:srgbClr val="FFFFFF"/>
        </a:dk1>
        <a:lt1>
          <a:srgbClr val="000000"/>
        </a:lt1>
        <a:dk2>
          <a:srgbClr val="336699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</a:extraClrScheme>
    <a:extraClrScheme>
      <a:clrScheme name="Default Color Scheme 10">
        <a:dk1>
          <a:srgbClr val="FFFFFF"/>
        </a:dk1>
        <a:lt1>
          <a:srgbClr val="686B5D"/>
        </a:lt1>
        <a:dk2>
          <a:srgbClr val="777777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</a:extraClrScheme>
    <a:extraClrScheme>
      <a:clrScheme name="Default Color Scheme 11">
        <a:dk1>
          <a:srgbClr val="FFFFFF"/>
        </a:dk1>
        <a:lt1>
          <a:srgbClr val="666699"/>
        </a:lt1>
        <a:dk2>
          <a:srgbClr val="3E3E5C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</a:extraClrScheme>
    <a:extraClrScheme>
      <a:clrScheme name="Default Color Scheme 12">
        <a:dk1>
          <a:srgbClr val="FFFFFF"/>
        </a:dk1>
        <a:lt1>
          <a:srgbClr val="523E26"/>
        </a:lt1>
        <a:dk2>
          <a:srgbClr val="2D2015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Cell Structure and Function</dc:title>
  <dc:creator>Jerry Cook</dc:creator>
  <cp:lastModifiedBy>VICTOR</cp:lastModifiedBy>
  <dcterms:created xsi:type="dcterms:W3CDTF">2005-01-19T00:28:04Z</dcterms:created>
  <dcterms:modified xsi:type="dcterms:W3CDTF">2022-02-11T09:33:02Z</dcterms:modified>
</cp:coreProperties>
</file>